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922" autoAdjust="0"/>
  </p:normalViewPr>
  <p:slideViewPr>
    <p:cSldViewPr snapToGrid="0">
      <p:cViewPr varScale="1">
        <p:scale>
          <a:sx n="75" d="100"/>
          <a:sy n="75" d="100"/>
        </p:scale>
        <p:origin x="11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3E8AB-E8F5-4761-BCA1-88324E312ACF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5FA07-E2FB-4A67-8EC7-619BA4CE4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5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01488A"/>
                </a:solidFill>
                <a:latin typeface="Arial" pitchFamily="34"/>
                <a:cs typeface="Arial" pitchFamily="34"/>
              </a:rPr>
              <a:t>Office of the Police and Crime Commissioner Structure Chart, </a:t>
            </a: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January 2024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Police and Crime Commissioner, Philip Seccombe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Deputy Police and Crime Commissioner, Emma Daniell; reports to the Police and Crime Commissioner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Chief Executive and Monitoring Officer, Polly Reed; reports to the Police and Crime Commissioner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Business Services and Assurance, Claire Morris;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Assurance and Scrutiny Officer, Dave Patterson;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Assurance and Scrutiny Officer, currently vacant;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Personal Assistant, Esther Ion;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Business Support Assistant, Imogen Forrest; reports to Head of Business Services and Assurance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Public Affairs Intern, Cara Giacalone; reports to Head Business Services and Assurance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Volunteer Co-Ordinator, currently vacant; reports to Head Business Services and Assurance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Strategic Estates and Assets Manager, currently vacant; reports to Chief Executive and Monitoring Officer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Policy and Partnerships, Richard Long;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Officer, Chris Lewis; reports to Head of Policy and Partnerships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Officer, Marie Darwen, reports to Head of Policy and Partnerships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 (Criminal Justice), Grace Boughton, reports to Head of Policy and Partnerships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Media and Communications, Neil Tipton;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Communications and Engagement Officer, Hannah Toulson; reports to Head of Media and Communications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Chief Finance Officer, Sara Ansell;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Commissioning and Grants Officer Emma Dixon; reports to Treasurer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Commissioning and Grants Officer Dawn Lewis-Ward; reports to Treasurer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Regional Policy Officers (employed by West Midlands OPCC), Ian McGibbon, Georgie Bateman and Jody Clark; reports to all four regional PCCs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5FA07-E2FB-4A67-8EC7-619BA4CE4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5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E81EF-1E85-4722-809C-A44A441CE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E8BA1-DF78-407B-BFE9-F5602818F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A8ECD-968D-4184-8F09-CFAE2C46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70643-41B8-4D59-BB3F-57D85ECE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C3CDB-A3AA-436C-A545-A7AB6F0D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69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34DC3-A6A9-488F-8A15-F4774F3F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262CA-A050-4229-A19F-98555B00D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9D5A0-B0E6-4B25-ACCD-E86D5A51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67DC7-6737-47C4-BB8F-990A1CB0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026A4-DC07-42E7-8C3B-B6BED39D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4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AEC88A-5D4D-4459-9E25-6855AB083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45CF0-9EB0-4597-8293-1A8C973A7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AFB4B-F092-4751-A08D-933551FE8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4444F-2EDF-4C67-A414-799FA099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412FD-0255-40A4-ABBE-A5666455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15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CED2B-F9B2-4BC3-ADF6-2F0545198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D1384-875E-416B-9DF0-FDF268230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8ABEF-3132-40F0-8750-96F21DC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0C23E-B337-4020-A50C-4D6621BD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C9087-10D4-4E1A-8788-0871D54B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9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D892-9652-4829-A2A3-694850FD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CDF5D-B378-4898-9E6F-11D6A73B4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59BC-C57D-4CD5-8883-A677802D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79D85-08C9-4D8B-B21F-96C5849C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7623-7390-4947-A18B-50F943C7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57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00D73-6FAD-4BEB-8078-3AB7918C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D7CB4-C7F4-4E23-9843-661BDC659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C82F1-5E51-4129-A9D2-5FBDC3E45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58508-3FEE-4CB0-8AED-2420AD5A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AE2D1-7225-4A8B-99F9-9B136E21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D2110-B462-4283-BDE6-6E461B3E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3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1E46F-E15B-4C32-A0A0-D17CB82A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1A7AD-7181-437D-8588-0511F0A6F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7C374-B65B-4E84-A01E-497A2E391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084BB-F326-4A4D-BDE6-C5FD556D9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F0715-2342-4C59-80F5-4D816843B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AEC2C8-8485-4E10-ACC2-B5D7F162A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1CB3B-F962-47AA-8917-D9E9ED28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4CEE-9EFA-4BB0-B745-9FAFBDF7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02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7124-B3EF-4A1B-AA4F-96BC7C05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A2FE2-662E-466F-9EA2-63E52DBB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97F2A-B453-4A57-9A68-CC5F5E1D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0CDDD-12A5-48AC-B890-225A10F6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03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F8B7E-E918-4E49-99FE-171C70B8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63A1E-6E06-4789-8924-46E32912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E7357-D0F2-4AFE-9CA8-628C25F3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18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5EE1-FD6B-4161-9308-E8B448C60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2D316-06B8-4EC9-9983-9C3A2930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92465-7BC4-40B7-9CCA-A4AFC5092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5F2D8-4FE0-479C-BFBF-3CB21BC7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061B6-BB13-409E-9D6C-539ABFF6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41B4D-8389-49C1-B322-BF71C98B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9ABC-E067-44C7-A167-9FF0A91A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C7AC5-CE2B-433E-8B12-626C2A5E7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FD989-0875-4CF5-ACEA-3AD175D35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6AC79-17D4-4D3D-AF65-D205ABF3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11889-092F-4AEB-A2AD-2B5E6AA2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33D01-A256-440E-83D6-960FD497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F6C7-D189-4FF8-AA33-EDD81702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CD20D-26D2-4126-B995-6026C15C8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2C9FA-7826-4F29-B049-F312358E1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B76F-05E5-48C7-94A9-F529B19304B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4F16-A95B-4F82-B306-520CC8DCA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C3B50-3142-4D3A-8FC2-E050DA20E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25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 descr="Staffing structure as of August 2022.">
            <a:extLst>
              <a:ext uri="{FF2B5EF4-FFF2-40B4-BE49-F238E27FC236}">
                <a16:creationId xmlns:a16="http://schemas.microsoft.com/office/drawing/2014/main" id="{AB6D9D17-3347-30E5-2715-0AF9A9211B6D}"/>
              </a:ext>
            </a:extLst>
          </p:cNvPr>
          <p:cNvSpPr txBox="1"/>
          <p:nvPr/>
        </p:nvSpPr>
        <p:spPr>
          <a:xfrm>
            <a:off x="406400" y="277091"/>
            <a:ext cx="8395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48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the Police and Crime Commissioner for Warwickshire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Staffing structure as of January 2024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27A3BB3-0936-C891-1811-5143612D12DE}"/>
              </a:ext>
            </a:extLst>
          </p:cNvPr>
          <p:cNvSpPr/>
          <p:nvPr/>
        </p:nvSpPr>
        <p:spPr>
          <a:xfrm>
            <a:off x="5920896" y="2616719"/>
            <a:ext cx="910859" cy="2471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0434"/>
                </a:lnTo>
                <a:lnTo>
                  <a:pt x="910859" y="120434"/>
                </a:lnTo>
                <a:lnTo>
                  <a:pt x="910859" y="24713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31BD1AA-54F9-E520-4EE7-8C310D5E7005}"/>
              </a:ext>
            </a:extLst>
          </p:cNvPr>
          <p:cNvSpPr/>
          <p:nvPr/>
        </p:nvSpPr>
        <p:spPr>
          <a:xfrm>
            <a:off x="4952959" y="2616719"/>
            <a:ext cx="967936" cy="2471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936" y="0"/>
                </a:moveTo>
                <a:lnTo>
                  <a:pt x="967936" y="120434"/>
                </a:lnTo>
                <a:lnTo>
                  <a:pt x="0" y="120434"/>
                </a:lnTo>
                <a:lnTo>
                  <a:pt x="0" y="24713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5402847-CE72-8A80-5CD0-FD2081949510}"/>
              </a:ext>
            </a:extLst>
          </p:cNvPr>
          <p:cNvSpPr/>
          <p:nvPr/>
        </p:nvSpPr>
        <p:spPr>
          <a:xfrm>
            <a:off x="5085900" y="1738630"/>
            <a:ext cx="1669992" cy="878089"/>
          </a:xfrm>
          <a:custGeom>
            <a:avLst/>
            <a:gdLst>
              <a:gd name="connsiteX0" fmla="*/ 0 w 1669992"/>
              <a:gd name="connsiteY0" fmla="*/ 0 h 766439"/>
              <a:gd name="connsiteX1" fmla="*/ 1669992 w 1669992"/>
              <a:gd name="connsiteY1" fmla="*/ 0 h 766439"/>
              <a:gd name="connsiteX2" fmla="*/ 1669992 w 1669992"/>
              <a:gd name="connsiteY2" fmla="*/ 766439 h 766439"/>
              <a:gd name="connsiteX3" fmla="*/ 0 w 1669992"/>
              <a:gd name="connsiteY3" fmla="*/ 766439 h 766439"/>
              <a:gd name="connsiteX4" fmla="*/ 0 w 1669992"/>
              <a:gd name="connsiteY4" fmla="*/ 0 h 76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9992" h="766439">
                <a:moveTo>
                  <a:pt x="0" y="0"/>
                </a:moveTo>
                <a:lnTo>
                  <a:pt x="1669992" y="0"/>
                </a:lnTo>
                <a:lnTo>
                  <a:pt x="1669992" y="766439"/>
                </a:lnTo>
                <a:lnTo>
                  <a:pt x="0" y="766439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7662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>
                <a:latin typeface="Arial" panose="020B0604020202020204" pitchFamily="34" charset="0"/>
                <a:cs typeface="Arial" panose="020B0604020202020204" pitchFamily="34" charset="0"/>
              </a:rPr>
              <a:t>Police and Crime Commissioner</a:t>
            </a:r>
            <a:br>
              <a:rPr lang="en-GB" sz="14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33EA700-3420-9C34-F5E0-0E560609BA58}"/>
              </a:ext>
            </a:extLst>
          </p:cNvPr>
          <p:cNvSpPr/>
          <p:nvPr/>
        </p:nvSpPr>
        <p:spPr>
          <a:xfrm>
            <a:off x="4257964" y="2863849"/>
            <a:ext cx="1323746" cy="730744"/>
          </a:xfrm>
          <a:custGeom>
            <a:avLst/>
            <a:gdLst>
              <a:gd name="connsiteX0" fmla="*/ 0 w 1257499"/>
              <a:gd name="connsiteY0" fmla="*/ 0 h 457667"/>
              <a:gd name="connsiteX1" fmla="*/ 1257499 w 1257499"/>
              <a:gd name="connsiteY1" fmla="*/ 0 h 457667"/>
              <a:gd name="connsiteX2" fmla="*/ 1257499 w 1257499"/>
              <a:gd name="connsiteY2" fmla="*/ 457667 h 457667"/>
              <a:gd name="connsiteX3" fmla="*/ 0 w 1257499"/>
              <a:gd name="connsiteY3" fmla="*/ 457667 h 457667"/>
              <a:gd name="connsiteX4" fmla="*/ 0 w 1257499"/>
              <a:gd name="connsiteY4" fmla="*/ 0 h 457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499" h="457667">
                <a:moveTo>
                  <a:pt x="0" y="0"/>
                </a:moveTo>
                <a:lnTo>
                  <a:pt x="1257499" y="0"/>
                </a:lnTo>
                <a:lnTo>
                  <a:pt x="1257499" y="457667"/>
                </a:lnTo>
                <a:lnTo>
                  <a:pt x="0" y="457667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108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Deputy PCC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2EF0407-FD0F-D72E-630A-C7893C8C833D}"/>
              </a:ext>
            </a:extLst>
          </p:cNvPr>
          <p:cNvSpPr/>
          <p:nvPr/>
        </p:nvSpPr>
        <p:spPr>
          <a:xfrm>
            <a:off x="6020350" y="2863849"/>
            <a:ext cx="1622810" cy="727746"/>
          </a:xfrm>
          <a:custGeom>
            <a:avLst/>
            <a:gdLst>
              <a:gd name="connsiteX0" fmla="*/ 0 w 1622810"/>
              <a:gd name="connsiteY0" fmla="*/ 0 h 711782"/>
              <a:gd name="connsiteX1" fmla="*/ 1622810 w 1622810"/>
              <a:gd name="connsiteY1" fmla="*/ 0 h 711782"/>
              <a:gd name="connsiteX2" fmla="*/ 1622810 w 1622810"/>
              <a:gd name="connsiteY2" fmla="*/ 711782 h 711782"/>
              <a:gd name="connsiteX3" fmla="*/ 0 w 1622810"/>
              <a:gd name="connsiteY3" fmla="*/ 711782 h 711782"/>
              <a:gd name="connsiteX4" fmla="*/ 0 w 1622810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2810" h="711782">
                <a:moveTo>
                  <a:pt x="0" y="0"/>
                </a:moveTo>
                <a:lnTo>
                  <a:pt x="1622810" y="0"/>
                </a:lnTo>
                <a:lnTo>
                  <a:pt x="1622810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Chief Executive and Monitoring Officer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C28F3E-5C3B-D2A3-4093-475E6EE74BE0}"/>
              </a:ext>
            </a:extLst>
          </p:cNvPr>
          <p:cNvSpPr txBox="1"/>
          <p:nvPr/>
        </p:nvSpPr>
        <p:spPr>
          <a:xfrm>
            <a:off x="5196374" y="2261184"/>
            <a:ext cx="146324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Philip Seccombe TD</a:t>
            </a:r>
            <a:endParaRPr lang="en-GB" sz="105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AB26740-7465-53B3-1A0C-001557B756C9}"/>
              </a:ext>
            </a:extLst>
          </p:cNvPr>
          <p:cNvSpPr txBox="1"/>
          <p:nvPr/>
        </p:nvSpPr>
        <p:spPr>
          <a:xfrm>
            <a:off x="4354279" y="3253538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Emma Daniell</a:t>
            </a:r>
            <a:endParaRPr lang="en-GB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778C9C-99B5-FD52-0B24-0B59D5B7B803}"/>
              </a:ext>
            </a:extLst>
          </p:cNvPr>
          <p:cNvSpPr txBox="1"/>
          <p:nvPr/>
        </p:nvSpPr>
        <p:spPr>
          <a:xfrm>
            <a:off x="6270312" y="3288854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Polly Reed</a:t>
            </a:r>
            <a:endParaRPr lang="en-GB" sz="1050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1380554-A222-E656-9FE9-C40A38507D33}"/>
              </a:ext>
            </a:extLst>
          </p:cNvPr>
          <p:cNvSpPr/>
          <p:nvPr/>
        </p:nvSpPr>
        <p:spPr>
          <a:xfrm>
            <a:off x="10168058" y="4692558"/>
            <a:ext cx="75569" cy="21435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28E2ADB-F0C1-4360-8B17-FF8C48FA476E}"/>
              </a:ext>
            </a:extLst>
          </p:cNvPr>
          <p:cNvSpPr/>
          <p:nvPr/>
        </p:nvSpPr>
        <p:spPr>
          <a:xfrm>
            <a:off x="7069077" y="3870817"/>
            <a:ext cx="1224495" cy="828146"/>
          </a:xfrm>
          <a:custGeom>
            <a:avLst/>
            <a:gdLst>
              <a:gd name="connsiteX0" fmla="*/ 0 w 1304293"/>
              <a:gd name="connsiteY0" fmla="*/ 0 h 718162"/>
              <a:gd name="connsiteX1" fmla="*/ 1304293 w 1304293"/>
              <a:gd name="connsiteY1" fmla="*/ 0 h 718162"/>
              <a:gd name="connsiteX2" fmla="*/ 1304293 w 1304293"/>
              <a:gd name="connsiteY2" fmla="*/ 718162 h 718162"/>
              <a:gd name="connsiteX3" fmla="*/ 0 w 1304293"/>
              <a:gd name="connsiteY3" fmla="*/ 718162 h 718162"/>
              <a:gd name="connsiteX4" fmla="*/ 0 w 1304293"/>
              <a:gd name="connsiteY4" fmla="*/ 0 h 71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293" h="718162">
                <a:moveTo>
                  <a:pt x="0" y="0"/>
                </a:moveTo>
                <a:lnTo>
                  <a:pt x="1304293" y="0"/>
                </a:lnTo>
                <a:lnTo>
                  <a:pt x="1304293" y="718162"/>
                </a:lnTo>
                <a:lnTo>
                  <a:pt x="0" y="71816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Head of Policy 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and Partnerships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57830B-61C8-5195-EC3D-9E5D7BA0499A}"/>
              </a:ext>
            </a:extLst>
          </p:cNvPr>
          <p:cNvSpPr/>
          <p:nvPr/>
        </p:nvSpPr>
        <p:spPr>
          <a:xfrm>
            <a:off x="7065733" y="4870367"/>
            <a:ext cx="1219526" cy="1330406"/>
          </a:xfrm>
          <a:custGeom>
            <a:avLst/>
            <a:gdLst>
              <a:gd name="connsiteX0" fmla="*/ 0 w 1251490"/>
              <a:gd name="connsiteY0" fmla="*/ 0 h 642438"/>
              <a:gd name="connsiteX1" fmla="*/ 1251490 w 1251490"/>
              <a:gd name="connsiteY1" fmla="*/ 0 h 642438"/>
              <a:gd name="connsiteX2" fmla="*/ 1251490 w 1251490"/>
              <a:gd name="connsiteY2" fmla="*/ 642438 h 642438"/>
              <a:gd name="connsiteX3" fmla="*/ 0 w 1251490"/>
              <a:gd name="connsiteY3" fmla="*/ 642438 h 642438"/>
              <a:gd name="connsiteX4" fmla="*/ 0 w 1251490"/>
              <a:gd name="connsiteY4" fmla="*/ 0 h 64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90" h="642438">
                <a:moveTo>
                  <a:pt x="0" y="0"/>
                </a:moveTo>
                <a:lnTo>
                  <a:pt x="1251490" y="0"/>
                </a:lnTo>
                <a:lnTo>
                  <a:pt x="1251490" y="642438"/>
                </a:lnTo>
                <a:lnTo>
                  <a:pt x="0" y="64243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Policy and Partnerships 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Officers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1CB7F4C-C439-5045-277E-90A53145A6BE}"/>
              </a:ext>
            </a:extLst>
          </p:cNvPr>
          <p:cNvSpPr/>
          <p:nvPr/>
        </p:nvSpPr>
        <p:spPr>
          <a:xfrm>
            <a:off x="8365780" y="3860835"/>
            <a:ext cx="1152654" cy="845464"/>
          </a:xfrm>
          <a:custGeom>
            <a:avLst/>
            <a:gdLst>
              <a:gd name="connsiteX0" fmla="*/ 0 w 1394734"/>
              <a:gd name="connsiteY0" fmla="*/ 0 h 727746"/>
              <a:gd name="connsiteX1" fmla="*/ 1394734 w 1394734"/>
              <a:gd name="connsiteY1" fmla="*/ 0 h 727746"/>
              <a:gd name="connsiteX2" fmla="*/ 1394734 w 1394734"/>
              <a:gd name="connsiteY2" fmla="*/ 727746 h 727746"/>
              <a:gd name="connsiteX3" fmla="*/ 0 w 1394734"/>
              <a:gd name="connsiteY3" fmla="*/ 727746 h 727746"/>
              <a:gd name="connsiteX4" fmla="*/ 0 w 1394734"/>
              <a:gd name="connsiteY4" fmla="*/ 0 h 7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4734" h="727746">
                <a:moveTo>
                  <a:pt x="0" y="0"/>
                </a:moveTo>
                <a:lnTo>
                  <a:pt x="1394734" y="0"/>
                </a:lnTo>
                <a:lnTo>
                  <a:pt x="1394734" y="727746"/>
                </a:lnTo>
                <a:lnTo>
                  <a:pt x="0" y="727746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Head of Media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and Communications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CC1E5BF-6140-7F86-E76A-EEBDFFCA7ABD}"/>
              </a:ext>
            </a:extLst>
          </p:cNvPr>
          <p:cNvSpPr/>
          <p:nvPr/>
        </p:nvSpPr>
        <p:spPr>
          <a:xfrm>
            <a:off x="8365780" y="4870366"/>
            <a:ext cx="1152654" cy="1330406"/>
          </a:xfrm>
          <a:custGeom>
            <a:avLst/>
            <a:gdLst>
              <a:gd name="connsiteX0" fmla="*/ 0 w 1185934"/>
              <a:gd name="connsiteY0" fmla="*/ 0 h 654758"/>
              <a:gd name="connsiteX1" fmla="*/ 1185934 w 1185934"/>
              <a:gd name="connsiteY1" fmla="*/ 0 h 654758"/>
              <a:gd name="connsiteX2" fmla="*/ 1185934 w 1185934"/>
              <a:gd name="connsiteY2" fmla="*/ 654758 h 654758"/>
              <a:gd name="connsiteX3" fmla="*/ 0 w 1185934"/>
              <a:gd name="connsiteY3" fmla="*/ 654758 h 654758"/>
              <a:gd name="connsiteX4" fmla="*/ 0 w 1185934"/>
              <a:gd name="connsiteY4" fmla="*/ 0 h 654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934" h="654758">
                <a:moveTo>
                  <a:pt x="0" y="0"/>
                </a:moveTo>
                <a:lnTo>
                  <a:pt x="1185934" y="0"/>
                </a:lnTo>
                <a:lnTo>
                  <a:pt x="1185934" y="654758"/>
                </a:lnTo>
                <a:lnTo>
                  <a:pt x="0" y="65475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Communications and Engagement Officer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305362-A126-3FC2-64EA-84E17A5677EE}"/>
              </a:ext>
            </a:extLst>
          </p:cNvPr>
          <p:cNvSpPr/>
          <p:nvPr/>
        </p:nvSpPr>
        <p:spPr>
          <a:xfrm>
            <a:off x="9610859" y="3868174"/>
            <a:ext cx="1152653" cy="828146"/>
          </a:xfrm>
          <a:custGeom>
            <a:avLst/>
            <a:gdLst>
              <a:gd name="connsiteX0" fmla="*/ 0 w 1178205"/>
              <a:gd name="connsiteY0" fmla="*/ 0 h 749688"/>
              <a:gd name="connsiteX1" fmla="*/ 1178205 w 1178205"/>
              <a:gd name="connsiteY1" fmla="*/ 0 h 749688"/>
              <a:gd name="connsiteX2" fmla="*/ 1178205 w 1178205"/>
              <a:gd name="connsiteY2" fmla="*/ 749688 h 749688"/>
              <a:gd name="connsiteX3" fmla="*/ 0 w 1178205"/>
              <a:gd name="connsiteY3" fmla="*/ 749688 h 749688"/>
              <a:gd name="connsiteX4" fmla="*/ 0 w 1178205"/>
              <a:gd name="connsiteY4" fmla="*/ 0 h 74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8205" h="749688">
                <a:moveTo>
                  <a:pt x="0" y="0"/>
                </a:moveTo>
                <a:lnTo>
                  <a:pt x="1178205" y="0"/>
                </a:lnTo>
                <a:lnTo>
                  <a:pt x="1178205" y="749688"/>
                </a:lnTo>
                <a:lnTo>
                  <a:pt x="0" y="74968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Chief Finance</a:t>
            </a:r>
            <a:b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endParaRPr lang="en-GB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15B16E7-4708-3573-0A48-2640A01811B1}"/>
              </a:ext>
            </a:extLst>
          </p:cNvPr>
          <p:cNvSpPr/>
          <p:nvPr/>
        </p:nvSpPr>
        <p:spPr>
          <a:xfrm>
            <a:off x="9610860" y="4870362"/>
            <a:ext cx="1152654" cy="1330401"/>
          </a:xfrm>
          <a:custGeom>
            <a:avLst/>
            <a:gdLst>
              <a:gd name="connsiteX0" fmla="*/ 0 w 1178362"/>
              <a:gd name="connsiteY0" fmla="*/ 0 h 808085"/>
              <a:gd name="connsiteX1" fmla="*/ 1178362 w 1178362"/>
              <a:gd name="connsiteY1" fmla="*/ 0 h 808085"/>
              <a:gd name="connsiteX2" fmla="*/ 1178362 w 1178362"/>
              <a:gd name="connsiteY2" fmla="*/ 808085 h 808085"/>
              <a:gd name="connsiteX3" fmla="*/ 0 w 1178362"/>
              <a:gd name="connsiteY3" fmla="*/ 808085 h 808085"/>
              <a:gd name="connsiteX4" fmla="*/ 0 w 1178362"/>
              <a:gd name="connsiteY4" fmla="*/ 0 h 80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8362" h="808085">
                <a:moveTo>
                  <a:pt x="0" y="0"/>
                </a:moveTo>
                <a:lnTo>
                  <a:pt x="1178362" y="0"/>
                </a:lnTo>
                <a:lnTo>
                  <a:pt x="1178362" y="808085"/>
                </a:lnTo>
                <a:lnTo>
                  <a:pt x="0" y="808085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Commissioning 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and Grants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Officers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40EE3B-DD19-D30A-F8FC-2CC9B13C1387}"/>
              </a:ext>
            </a:extLst>
          </p:cNvPr>
          <p:cNvSpPr txBox="1"/>
          <p:nvPr/>
        </p:nvSpPr>
        <p:spPr>
          <a:xfrm>
            <a:off x="7144647" y="4397695"/>
            <a:ext cx="11088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Richard Long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E0668C-145F-ED89-7551-DE978D206729}"/>
              </a:ext>
            </a:extLst>
          </p:cNvPr>
          <p:cNvSpPr txBox="1"/>
          <p:nvPr/>
        </p:nvSpPr>
        <p:spPr>
          <a:xfrm>
            <a:off x="9673676" y="4407720"/>
            <a:ext cx="1041088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Sara Ansell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B9821A-7AD5-2C69-BF10-314767F6A547}"/>
              </a:ext>
            </a:extLst>
          </p:cNvPr>
          <p:cNvSpPr txBox="1"/>
          <p:nvPr/>
        </p:nvSpPr>
        <p:spPr>
          <a:xfrm>
            <a:off x="7145260" y="5414205"/>
            <a:ext cx="106577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Chris Lewis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Marie Darwen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Grace Boughton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7B365BE-2289-4CAB-AC93-FB466938954B}"/>
              </a:ext>
            </a:extLst>
          </p:cNvPr>
          <p:cNvSpPr txBox="1"/>
          <p:nvPr/>
        </p:nvSpPr>
        <p:spPr>
          <a:xfrm>
            <a:off x="8428246" y="5729494"/>
            <a:ext cx="103143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Hannah Toulson</a:t>
            </a:r>
            <a:endParaRPr lang="en-GB" sz="1050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4844F735-E69C-FEAF-A1ED-3739151BE614}"/>
              </a:ext>
            </a:extLst>
          </p:cNvPr>
          <p:cNvSpPr/>
          <p:nvPr/>
        </p:nvSpPr>
        <p:spPr>
          <a:xfrm>
            <a:off x="8897569" y="4666505"/>
            <a:ext cx="75569" cy="21435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CDF87DD2-2204-CE19-4091-F9D1174C1B3D}"/>
              </a:ext>
            </a:extLst>
          </p:cNvPr>
          <p:cNvSpPr/>
          <p:nvPr/>
        </p:nvSpPr>
        <p:spPr>
          <a:xfrm>
            <a:off x="7654245" y="4667094"/>
            <a:ext cx="75569" cy="21435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pic>
        <p:nvPicPr>
          <p:cNvPr id="64" name="Picture 63" descr="Logo of the Office of the Police and Crime Commissioner for Warwickshire.">
            <a:extLst>
              <a:ext uri="{FF2B5EF4-FFF2-40B4-BE49-F238E27FC236}">
                <a16:creationId xmlns:a16="http://schemas.microsoft.com/office/drawing/2014/main" id="{FB965405-EB31-31AB-33DA-4B47D01EA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37" y="122458"/>
            <a:ext cx="2857143" cy="121904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619182-10F0-EAB8-643A-9C68C3898824}"/>
              </a:ext>
            </a:extLst>
          </p:cNvPr>
          <p:cNvCxnSpPr>
            <a:cxnSpLocks/>
          </p:cNvCxnSpPr>
          <p:nvPr/>
        </p:nvCxnSpPr>
        <p:spPr>
          <a:xfrm flipH="1" flipV="1">
            <a:off x="2834508" y="3714925"/>
            <a:ext cx="7359712" cy="13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7D70035-B542-30E2-51A7-30649635D70F}"/>
              </a:ext>
            </a:extLst>
          </p:cNvPr>
          <p:cNvCxnSpPr>
            <a:cxnSpLocks/>
          </p:cNvCxnSpPr>
          <p:nvPr/>
        </p:nvCxnSpPr>
        <p:spPr>
          <a:xfrm>
            <a:off x="6831755" y="3591595"/>
            <a:ext cx="0" cy="13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2DDAB3-5182-687B-DDEE-1DF6977BF9B2}"/>
              </a:ext>
            </a:extLst>
          </p:cNvPr>
          <p:cNvCxnSpPr/>
          <p:nvPr/>
        </p:nvCxnSpPr>
        <p:spPr>
          <a:xfrm flipV="1">
            <a:off x="2834160" y="3718119"/>
            <a:ext cx="0" cy="14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F4CC43C-42D4-12F9-E9B2-A011F857EEA5}"/>
              </a:ext>
            </a:extLst>
          </p:cNvPr>
          <p:cNvCxnSpPr/>
          <p:nvPr/>
        </p:nvCxnSpPr>
        <p:spPr>
          <a:xfrm flipV="1">
            <a:off x="7690848" y="3728623"/>
            <a:ext cx="0" cy="15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096A744-91A6-406A-3805-4CEF02F13E9B}"/>
              </a:ext>
            </a:extLst>
          </p:cNvPr>
          <p:cNvCxnSpPr/>
          <p:nvPr/>
        </p:nvCxnSpPr>
        <p:spPr>
          <a:xfrm flipV="1">
            <a:off x="10182939" y="3728623"/>
            <a:ext cx="0" cy="14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D3D4D03-F7A4-3709-25F3-67516F15FB30}"/>
              </a:ext>
            </a:extLst>
          </p:cNvPr>
          <p:cNvCxnSpPr>
            <a:cxnSpLocks/>
          </p:cNvCxnSpPr>
          <p:nvPr/>
        </p:nvCxnSpPr>
        <p:spPr>
          <a:xfrm flipH="1">
            <a:off x="10182939" y="3728623"/>
            <a:ext cx="1096466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59916D7-F227-6F15-9652-75804D0C4F41}"/>
              </a:ext>
            </a:extLst>
          </p:cNvPr>
          <p:cNvCxnSpPr/>
          <p:nvPr/>
        </p:nvCxnSpPr>
        <p:spPr>
          <a:xfrm>
            <a:off x="11279619" y="3728623"/>
            <a:ext cx="0" cy="13221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5AD6D43-8E0D-7007-5A9B-E03BE8F2557B}"/>
              </a:ext>
            </a:extLst>
          </p:cNvPr>
          <p:cNvSpPr/>
          <p:nvPr/>
        </p:nvSpPr>
        <p:spPr>
          <a:xfrm>
            <a:off x="2070034" y="3859211"/>
            <a:ext cx="1510427" cy="847088"/>
          </a:xfrm>
          <a:custGeom>
            <a:avLst/>
            <a:gdLst>
              <a:gd name="connsiteX0" fmla="*/ 0 w 1389354"/>
              <a:gd name="connsiteY0" fmla="*/ 0 h 730743"/>
              <a:gd name="connsiteX1" fmla="*/ 1389354 w 1389354"/>
              <a:gd name="connsiteY1" fmla="*/ 0 h 730743"/>
              <a:gd name="connsiteX2" fmla="*/ 1389354 w 1389354"/>
              <a:gd name="connsiteY2" fmla="*/ 730743 h 730743"/>
              <a:gd name="connsiteX3" fmla="*/ 0 w 1389354"/>
              <a:gd name="connsiteY3" fmla="*/ 730743 h 730743"/>
              <a:gd name="connsiteX4" fmla="*/ 0 w 1389354"/>
              <a:gd name="connsiteY4" fmla="*/ 0 h 73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354" h="730743">
                <a:moveTo>
                  <a:pt x="0" y="0"/>
                </a:moveTo>
                <a:lnTo>
                  <a:pt x="1389354" y="0"/>
                </a:lnTo>
                <a:lnTo>
                  <a:pt x="1389354" y="730743"/>
                </a:lnTo>
                <a:lnTo>
                  <a:pt x="0" y="730743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Head of Business Services and Assurance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E168FF0-671D-23AE-C404-BFE833A2D5F3}"/>
              </a:ext>
            </a:extLst>
          </p:cNvPr>
          <p:cNvSpPr/>
          <p:nvPr/>
        </p:nvSpPr>
        <p:spPr>
          <a:xfrm>
            <a:off x="374379" y="5005830"/>
            <a:ext cx="1075962" cy="1237981"/>
          </a:xfrm>
          <a:custGeom>
            <a:avLst/>
            <a:gdLst>
              <a:gd name="connsiteX0" fmla="*/ 0 w 1141961"/>
              <a:gd name="connsiteY0" fmla="*/ 0 h 658798"/>
              <a:gd name="connsiteX1" fmla="*/ 1141961 w 1141961"/>
              <a:gd name="connsiteY1" fmla="*/ 0 h 658798"/>
              <a:gd name="connsiteX2" fmla="*/ 1141961 w 1141961"/>
              <a:gd name="connsiteY2" fmla="*/ 658798 h 658798"/>
              <a:gd name="connsiteX3" fmla="*/ 0 w 1141961"/>
              <a:gd name="connsiteY3" fmla="*/ 658798 h 658798"/>
              <a:gd name="connsiteX4" fmla="*/ 0 w 1141961"/>
              <a:gd name="connsiteY4" fmla="*/ 0 h 65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961" h="658798">
                <a:moveTo>
                  <a:pt x="0" y="0"/>
                </a:moveTo>
                <a:lnTo>
                  <a:pt x="1141961" y="0"/>
                </a:lnTo>
                <a:lnTo>
                  <a:pt x="1141961" y="658798"/>
                </a:lnTo>
                <a:lnTo>
                  <a:pt x="0" y="65879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Assurance and Scrutiny Officers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774F3C5-8F83-BB1C-228B-F227DE9DB186}"/>
              </a:ext>
            </a:extLst>
          </p:cNvPr>
          <p:cNvSpPr/>
          <p:nvPr/>
        </p:nvSpPr>
        <p:spPr>
          <a:xfrm>
            <a:off x="1515577" y="5005830"/>
            <a:ext cx="929397" cy="1237980"/>
          </a:xfrm>
          <a:custGeom>
            <a:avLst/>
            <a:gdLst>
              <a:gd name="connsiteX0" fmla="*/ 0 w 1020373"/>
              <a:gd name="connsiteY0" fmla="*/ 0 h 785877"/>
              <a:gd name="connsiteX1" fmla="*/ 1020373 w 1020373"/>
              <a:gd name="connsiteY1" fmla="*/ 0 h 785877"/>
              <a:gd name="connsiteX2" fmla="*/ 1020373 w 1020373"/>
              <a:gd name="connsiteY2" fmla="*/ 785877 h 785877"/>
              <a:gd name="connsiteX3" fmla="*/ 0 w 1020373"/>
              <a:gd name="connsiteY3" fmla="*/ 785877 h 785877"/>
              <a:gd name="connsiteX4" fmla="*/ 0 w 1020373"/>
              <a:gd name="connsiteY4" fmla="*/ 0 h 785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0373" h="785877">
                <a:moveTo>
                  <a:pt x="0" y="0"/>
                </a:moveTo>
                <a:lnTo>
                  <a:pt x="1020373" y="0"/>
                </a:lnTo>
                <a:lnTo>
                  <a:pt x="1020373" y="785877"/>
                </a:lnTo>
                <a:lnTo>
                  <a:pt x="0" y="785877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Personal Assistant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A2AB1D6-72F1-757E-FA1A-4402F133B917}"/>
              </a:ext>
            </a:extLst>
          </p:cNvPr>
          <p:cNvSpPr/>
          <p:nvPr/>
        </p:nvSpPr>
        <p:spPr>
          <a:xfrm>
            <a:off x="2492078" y="5005829"/>
            <a:ext cx="896872" cy="1237980"/>
          </a:xfrm>
          <a:custGeom>
            <a:avLst/>
            <a:gdLst>
              <a:gd name="connsiteX0" fmla="*/ 0 w 1005114"/>
              <a:gd name="connsiteY0" fmla="*/ 0 h 711782"/>
              <a:gd name="connsiteX1" fmla="*/ 1005114 w 1005114"/>
              <a:gd name="connsiteY1" fmla="*/ 0 h 711782"/>
              <a:gd name="connsiteX2" fmla="*/ 1005114 w 1005114"/>
              <a:gd name="connsiteY2" fmla="*/ 711782 h 711782"/>
              <a:gd name="connsiteX3" fmla="*/ 0 w 1005114"/>
              <a:gd name="connsiteY3" fmla="*/ 711782 h 711782"/>
              <a:gd name="connsiteX4" fmla="*/ 0 w 1005114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14" h="711782">
                <a:moveTo>
                  <a:pt x="0" y="0"/>
                </a:moveTo>
                <a:lnTo>
                  <a:pt x="1005114" y="0"/>
                </a:lnTo>
                <a:lnTo>
                  <a:pt x="1005114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Business Support Assistant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CA0045-FA3D-4E7D-8A93-E0D9B002E82C}"/>
              </a:ext>
            </a:extLst>
          </p:cNvPr>
          <p:cNvSpPr txBox="1"/>
          <p:nvPr/>
        </p:nvSpPr>
        <p:spPr>
          <a:xfrm>
            <a:off x="2163681" y="4402868"/>
            <a:ext cx="134165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Claire Morris</a:t>
            </a:r>
            <a:endParaRPr lang="en-GB" sz="105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5855249-C790-B584-E9B1-291F9FDDA488}"/>
              </a:ext>
            </a:extLst>
          </p:cNvPr>
          <p:cNvSpPr txBox="1"/>
          <p:nvPr/>
        </p:nvSpPr>
        <p:spPr>
          <a:xfrm>
            <a:off x="463008" y="5451184"/>
            <a:ext cx="92419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Dave Patterson</a:t>
            </a:r>
            <a:b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+ one vacancy</a:t>
            </a:r>
            <a:endParaRPr lang="en-GB" sz="105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AD1CFE6-D21C-8353-1305-5ED34359B66E}"/>
              </a:ext>
            </a:extLst>
          </p:cNvPr>
          <p:cNvSpPr txBox="1"/>
          <p:nvPr/>
        </p:nvSpPr>
        <p:spPr>
          <a:xfrm>
            <a:off x="1608786" y="5809389"/>
            <a:ext cx="772601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Esther 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8B729E0-AC00-D0CD-71A2-D2B1E77B6311}"/>
              </a:ext>
            </a:extLst>
          </p:cNvPr>
          <p:cNvSpPr txBox="1"/>
          <p:nvPr/>
        </p:nvSpPr>
        <p:spPr>
          <a:xfrm>
            <a:off x="2532872" y="5813211"/>
            <a:ext cx="81494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Imogen Forrest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3750416-D6AB-3FA3-21D5-FB7851ACA753}"/>
              </a:ext>
            </a:extLst>
          </p:cNvPr>
          <p:cNvSpPr/>
          <p:nvPr/>
        </p:nvSpPr>
        <p:spPr>
          <a:xfrm>
            <a:off x="3452556" y="5011090"/>
            <a:ext cx="896872" cy="1232715"/>
          </a:xfrm>
          <a:custGeom>
            <a:avLst/>
            <a:gdLst>
              <a:gd name="connsiteX0" fmla="*/ 0 w 1005114"/>
              <a:gd name="connsiteY0" fmla="*/ 0 h 711782"/>
              <a:gd name="connsiteX1" fmla="*/ 1005114 w 1005114"/>
              <a:gd name="connsiteY1" fmla="*/ 0 h 711782"/>
              <a:gd name="connsiteX2" fmla="*/ 1005114 w 1005114"/>
              <a:gd name="connsiteY2" fmla="*/ 711782 h 711782"/>
              <a:gd name="connsiteX3" fmla="*/ 0 w 1005114"/>
              <a:gd name="connsiteY3" fmla="*/ 711782 h 711782"/>
              <a:gd name="connsiteX4" fmla="*/ 0 w 1005114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14" h="711782">
                <a:moveTo>
                  <a:pt x="0" y="0"/>
                </a:moveTo>
                <a:lnTo>
                  <a:pt x="1005114" y="0"/>
                </a:lnTo>
                <a:lnTo>
                  <a:pt x="1005114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Public Affairs </a:t>
            </a:r>
            <a:b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Intern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CEBE17-8CAB-88BC-EC76-DE25217D2154}"/>
              </a:ext>
            </a:extLst>
          </p:cNvPr>
          <p:cNvSpPr txBox="1"/>
          <p:nvPr/>
        </p:nvSpPr>
        <p:spPr>
          <a:xfrm>
            <a:off x="3505668" y="5802365"/>
            <a:ext cx="81494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Cara Giacalone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D4AF5E-CBC5-ACB2-909D-13FC00DA087A}"/>
              </a:ext>
            </a:extLst>
          </p:cNvPr>
          <p:cNvSpPr txBox="1"/>
          <p:nvPr/>
        </p:nvSpPr>
        <p:spPr>
          <a:xfrm>
            <a:off x="8408994" y="4402868"/>
            <a:ext cx="1041088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Neil Tipton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3BFE7-D0C4-2396-5839-5E920FBF0876}"/>
              </a:ext>
            </a:extLst>
          </p:cNvPr>
          <p:cNvSpPr txBox="1"/>
          <p:nvPr/>
        </p:nvSpPr>
        <p:spPr>
          <a:xfrm>
            <a:off x="9659128" y="5567911"/>
            <a:ext cx="1055636" cy="577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Emma Dixon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Dawn Lewis-Ward</a:t>
            </a:r>
            <a:endParaRPr lang="en-GB" sz="105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EE2866D-376F-4730-C984-B104BC412A0C}"/>
              </a:ext>
            </a:extLst>
          </p:cNvPr>
          <p:cNvSpPr/>
          <p:nvPr/>
        </p:nvSpPr>
        <p:spPr>
          <a:xfrm>
            <a:off x="4433538" y="5014206"/>
            <a:ext cx="896872" cy="1232715"/>
          </a:xfrm>
          <a:custGeom>
            <a:avLst/>
            <a:gdLst>
              <a:gd name="connsiteX0" fmla="*/ 0 w 1005114"/>
              <a:gd name="connsiteY0" fmla="*/ 0 h 711782"/>
              <a:gd name="connsiteX1" fmla="*/ 1005114 w 1005114"/>
              <a:gd name="connsiteY1" fmla="*/ 0 h 711782"/>
              <a:gd name="connsiteX2" fmla="*/ 1005114 w 1005114"/>
              <a:gd name="connsiteY2" fmla="*/ 711782 h 711782"/>
              <a:gd name="connsiteX3" fmla="*/ 0 w 1005114"/>
              <a:gd name="connsiteY3" fmla="*/ 711782 h 711782"/>
              <a:gd name="connsiteX4" fmla="*/ 0 w 1005114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14" h="711782">
                <a:moveTo>
                  <a:pt x="0" y="0"/>
                </a:moveTo>
                <a:lnTo>
                  <a:pt x="1005114" y="0"/>
                </a:lnTo>
                <a:lnTo>
                  <a:pt x="1005114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Volunteer</a:t>
            </a:r>
            <a:b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Co-ordinator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679CDA-DAB2-12E6-C6F3-7170A717C36C}"/>
              </a:ext>
            </a:extLst>
          </p:cNvPr>
          <p:cNvSpPr txBox="1"/>
          <p:nvPr/>
        </p:nvSpPr>
        <p:spPr>
          <a:xfrm>
            <a:off x="4482387" y="5802609"/>
            <a:ext cx="81494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One vacancy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459AA-5D56-70AF-85A9-C337014E2408}"/>
              </a:ext>
            </a:extLst>
          </p:cNvPr>
          <p:cNvSpPr/>
          <p:nvPr/>
        </p:nvSpPr>
        <p:spPr>
          <a:xfrm>
            <a:off x="5761873" y="3859210"/>
            <a:ext cx="1224495" cy="828146"/>
          </a:xfrm>
          <a:custGeom>
            <a:avLst/>
            <a:gdLst>
              <a:gd name="connsiteX0" fmla="*/ 0 w 1304293"/>
              <a:gd name="connsiteY0" fmla="*/ 0 h 718162"/>
              <a:gd name="connsiteX1" fmla="*/ 1304293 w 1304293"/>
              <a:gd name="connsiteY1" fmla="*/ 0 h 718162"/>
              <a:gd name="connsiteX2" fmla="*/ 1304293 w 1304293"/>
              <a:gd name="connsiteY2" fmla="*/ 718162 h 718162"/>
              <a:gd name="connsiteX3" fmla="*/ 0 w 1304293"/>
              <a:gd name="connsiteY3" fmla="*/ 718162 h 718162"/>
              <a:gd name="connsiteX4" fmla="*/ 0 w 1304293"/>
              <a:gd name="connsiteY4" fmla="*/ 0 h 71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293" h="718162">
                <a:moveTo>
                  <a:pt x="0" y="0"/>
                </a:moveTo>
                <a:lnTo>
                  <a:pt x="1304293" y="0"/>
                </a:lnTo>
                <a:lnTo>
                  <a:pt x="1304293" y="718162"/>
                </a:lnTo>
                <a:lnTo>
                  <a:pt x="0" y="71816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Strategic Estates</a:t>
            </a:r>
            <a:b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and Asset Manager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397F6D-B0C7-26B3-9796-439199BD01DC}"/>
              </a:ext>
            </a:extLst>
          </p:cNvPr>
          <p:cNvSpPr txBox="1"/>
          <p:nvPr/>
        </p:nvSpPr>
        <p:spPr>
          <a:xfrm>
            <a:off x="5819720" y="4396505"/>
            <a:ext cx="11088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One Vacancy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BFFFF6F-BCA0-B567-0CD7-F6E08693F74D}"/>
              </a:ext>
            </a:extLst>
          </p:cNvPr>
          <p:cNvCxnSpPr/>
          <p:nvPr/>
        </p:nvCxnSpPr>
        <p:spPr>
          <a:xfrm flipV="1">
            <a:off x="6382266" y="3714925"/>
            <a:ext cx="0" cy="15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10743E4-57E7-F8D4-DA7E-91ADE9E18373}"/>
              </a:ext>
            </a:extLst>
          </p:cNvPr>
          <p:cNvCxnSpPr/>
          <p:nvPr/>
        </p:nvCxnSpPr>
        <p:spPr>
          <a:xfrm flipV="1">
            <a:off x="8897569" y="3729503"/>
            <a:ext cx="0" cy="15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C3E28AA-F38D-3116-E540-76E707C20263}"/>
              </a:ext>
            </a:extLst>
          </p:cNvPr>
          <p:cNvCxnSpPr>
            <a:cxnSpLocks/>
          </p:cNvCxnSpPr>
          <p:nvPr/>
        </p:nvCxnSpPr>
        <p:spPr>
          <a:xfrm flipV="1">
            <a:off x="912360" y="4850923"/>
            <a:ext cx="3969614" cy="26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9B1041-04F2-C092-D760-CD05F335306E}"/>
              </a:ext>
            </a:extLst>
          </p:cNvPr>
          <p:cNvCxnSpPr/>
          <p:nvPr/>
        </p:nvCxnSpPr>
        <p:spPr>
          <a:xfrm>
            <a:off x="2825247" y="4706299"/>
            <a:ext cx="0" cy="164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7310D0D-DB3F-78DD-B38A-5570B6C180C8}"/>
              </a:ext>
            </a:extLst>
          </p:cNvPr>
          <p:cNvCxnSpPr/>
          <p:nvPr/>
        </p:nvCxnSpPr>
        <p:spPr>
          <a:xfrm>
            <a:off x="912360" y="4877060"/>
            <a:ext cx="0" cy="137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F2D14B1-EF6A-EF27-15B0-58875AEE0ECC}"/>
              </a:ext>
            </a:extLst>
          </p:cNvPr>
          <p:cNvCxnSpPr>
            <a:cxnSpLocks/>
          </p:cNvCxnSpPr>
          <p:nvPr/>
        </p:nvCxnSpPr>
        <p:spPr>
          <a:xfrm>
            <a:off x="1995086" y="4877060"/>
            <a:ext cx="0" cy="137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FC86E46-E183-1EDE-D2A2-AF17D243A7A5}"/>
              </a:ext>
            </a:extLst>
          </p:cNvPr>
          <p:cNvCxnSpPr>
            <a:cxnSpLocks/>
          </p:cNvCxnSpPr>
          <p:nvPr/>
        </p:nvCxnSpPr>
        <p:spPr>
          <a:xfrm>
            <a:off x="2833286" y="4867535"/>
            <a:ext cx="0" cy="137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4B4D3E8-F37E-B0D3-40EF-9D4D4C20B800}"/>
              </a:ext>
            </a:extLst>
          </p:cNvPr>
          <p:cNvCxnSpPr>
            <a:cxnSpLocks/>
          </p:cNvCxnSpPr>
          <p:nvPr/>
        </p:nvCxnSpPr>
        <p:spPr>
          <a:xfrm>
            <a:off x="3909611" y="4867535"/>
            <a:ext cx="0" cy="137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6CFE3DC-EE73-3F5C-AD1D-AAA2C10F5C25}"/>
              </a:ext>
            </a:extLst>
          </p:cNvPr>
          <p:cNvCxnSpPr>
            <a:cxnSpLocks/>
          </p:cNvCxnSpPr>
          <p:nvPr/>
        </p:nvCxnSpPr>
        <p:spPr>
          <a:xfrm flipH="1">
            <a:off x="4889861" y="4848485"/>
            <a:ext cx="825" cy="162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03823791-8253-D080-5AFF-42CBFCB24535}"/>
              </a:ext>
            </a:extLst>
          </p:cNvPr>
          <p:cNvSpPr/>
          <p:nvPr/>
        </p:nvSpPr>
        <p:spPr>
          <a:xfrm>
            <a:off x="10855936" y="3859209"/>
            <a:ext cx="959429" cy="2341553"/>
          </a:xfrm>
          <a:custGeom>
            <a:avLst/>
            <a:gdLst>
              <a:gd name="connsiteX0" fmla="*/ 0 w 1178205"/>
              <a:gd name="connsiteY0" fmla="*/ 0 h 749688"/>
              <a:gd name="connsiteX1" fmla="*/ 1178205 w 1178205"/>
              <a:gd name="connsiteY1" fmla="*/ 0 h 749688"/>
              <a:gd name="connsiteX2" fmla="*/ 1178205 w 1178205"/>
              <a:gd name="connsiteY2" fmla="*/ 749688 h 749688"/>
              <a:gd name="connsiteX3" fmla="*/ 0 w 1178205"/>
              <a:gd name="connsiteY3" fmla="*/ 749688 h 749688"/>
              <a:gd name="connsiteX4" fmla="*/ 0 w 1178205"/>
              <a:gd name="connsiteY4" fmla="*/ 0 h 74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8205" h="749688">
                <a:moveTo>
                  <a:pt x="0" y="0"/>
                </a:moveTo>
                <a:lnTo>
                  <a:pt x="1178205" y="0"/>
                </a:lnTo>
                <a:lnTo>
                  <a:pt x="1178205" y="749688"/>
                </a:lnTo>
                <a:lnTo>
                  <a:pt x="0" y="749688"/>
                </a:lnTo>
                <a:lnTo>
                  <a:pt x="0" y="0"/>
                </a:lnTo>
                <a:close/>
              </a:path>
            </a:pathLst>
          </a:custGeom>
          <a:solidFill>
            <a:srgbClr val="00488A">
              <a:alpha val="6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>
                <a:latin typeface="Arial" panose="020B0604020202020204" pitchFamily="34" charset="0"/>
                <a:cs typeface="Arial" panose="020B0604020202020204" pitchFamily="34" charset="0"/>
              </a:rPr>
              <a:t>Regional Policy Officers</a:t>
            </a:r>
            <a:r>
              <a:rPr lang="en-GB" sz="1100" kern="1200">
                <a:latin typeface="Arial" panose="020B0604020202020204" pitchFamily="34" charset="0"/>
                <a:cs typeface="Arial" panose="020B0604020202020204" pitchFamily="34" charset="0"/>
              </a:rPr>
              <a:t> (employed by West Mids OPCC)</a:t>
            </a:r>
            <a:endParaRPr lang="en-GB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FB49A39-7A28-C173-4DCA-9ED9CCFFE707}"/>
              </a:ext>
            </a:extLst>
          </p:cNvPr>
          <p:cNvSpPr txBox="1"/>
          <p:nvPr/>
        </p:nvSpPr>
        <p:spPr>
          <a:xfrm>
            <a:off x="10928198" y="5264062"/>
            <a:ext cx="826193" cy="9002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Ian McGibbon</a:t>
            </a:r>
            <a:b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Georgie Bateman</a:t>
            </a:r>
            <a:b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Jody Clark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51849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919cd9a-cc65-4b52-9616-28f44979312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47601EC807E45BE54B93ABF855C18" ma:contentTypeVersion="9" ma:contentTypeDescription="Create a new document." ma:contentTypeScope="" ma:versionID="cd555fb5c9bdb22c662c8f83b39db6a9">
  <xsd:schema xmlns:xsd="http://www.w3.org/2001/XMLSchema" xmlns:xs="http://www.w3.org/2001/XMLSchema" xmlns:p="http://schemas.microsoft.com/office/2006/metadata/properties" xmlns:ns2="e919cd9a-cc65-4b52-9616-28f44979312a" xmlns:ns3="83b8ef59-3d23-4951-951c-b49ed46866d5" targetNamespace="http://schemas.microsoft.com/office/2006/metadata/properties" ma:root="true" ma:fieldsID="04a10cda7f34b08e64262bc46de945c3" ns2:_="" ns3:_="">
    <xsd:import namespace="e919cd9a-cc65-4b52-9616-28f44979312a"/>
    <xsd:import namespace="83b8ef59-3d23-4951-951c-b49ed46866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9cd9a-cc65-4b52-9616-28f44979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1c259f0-e0f1-4e58-8971-2c2ba0bd13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8ef59-3d23-4951-951c-b49ed46866d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878D49-8E8B-441A-AA5A-D451A33A5465}">
  <ds:schemaRefs>
    <ds:schemaRef ds:uri="e919cd9a-cc65-4b52-9616-28f44979312a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3b8ef59-3d23-4951-951c-b49ed46866d5"/>
  </ds:schemaRefs>
</ds:datastoreItem>
</file>

<file path=customXml/itemProps2.xml><?xml version="1.0" encoding="utf-8"?>
<ds:datastoreItem xmlns:ds="http://schemas.openxmlformats.org/officeDocument/2006/customXml" ds:itemID="{CCA86C09-4AF4-4A72-B61B-98791F2E7D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7328A7-5896-4903-9B5A-0456FBCA4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19cd9a-cc65-4b52-9616-28f44979312a"/>
    <ds:schemaRef ds:uri="83b8ef59-3d23-4951-951c-b49ed468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474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Reed, Polly 6874</dc:creator>
  <cp:lastModifiedBy>Tipton, Neil 5366</cp:lastModifiedBy>
  <cp:revision>13</cp:revision>
  <dcterms:created xsi:type="dcterms:W3CDTF">2022-06-10T10:27:28Z</dcterms:created>
  <dcterms:modified xsi:type="dcterms:W3CDTF">2024-01-19T10:12:16Z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cd794e8-17f1-434b-bc0a-f91e9067e502_Enabled">
    <vt:lpwstr>true</vt:lpwstr>
  </property>
  <property fmtid="{D5CDD505-2E9C-101B-9397-08002B2CF9AE}" pid="3" name="MSIP_Label_4cd794e8-17f1-434b-bc0a-f91e9067e502_SetDate">
    <vt:lpwstr>2022-06-10T10:27:28Z</vt:lpwstr>
  </property>
  <property fmtid="{D5CDD505-2E9C-101B-9397-08002B2CF9AE}" pid="4" name="MSIP_Label_4cd794e8-17f1-434b-bc0a-f91e9067e502_Method">
    <vt:lpwstr>Standard</vt:lpwstr>
  </property>
  <property fmtid="{D5CDD505-2E9C-101B-9397-08002B2CF9AE}" pid="5" name="MSIP_Label_4cd794e8-17f1-434b-bc0a-f91e9067e502_Name">
    <vt:lpwstr>OFFICIAL</vt:lpwstr>
  </property>
  <property fmtid="{D5CDD505-2E9C-101B-9397-08002B2CF9AE}" pid="6" name="MSIP_Label_4cd794e8-17f1-434b-bc0a-f91e9067e502_SiteId">
    <vt:lpwstr>a324afb6-0aef-47f7-a287-982ba7311d8a</vt:lpwstr>
  </property>
  <property fmtid="{D5CDD505-2E9C-101B-9397-08002B2CF9AE}" pid="7" name="MSIP_Label_4cd794e8-17f1-434b-bc0a-f91e9067e502_ActionId">
    <vt:lpwstr>420e0a68-a09f-4e57-b8cc-37edbd07dcba</vt:lpwstr>
  </property>
  <property fmtid="{D5CDD505-2E9C-101B-9397-08002B2CF9AE}" pid="8" name="MSIP_Label_4cd794e8-17f1-434b-bc0a-f91e9067e502_ContentBits">
    <vt:lpwstr>0</vt:lpwstr>
  </property>
  <property fmtid="{D5CDD505-2E9C-101B-9397-08002B2CF9AE}" pid="9" name="ContentTypeId">
    <vt:lpwstr>0x01010067647601EC807E45BE54B93ABF855C18</vt:lpwstr>
  </property>
  <property fmtid="{D5CDD505-2E9C-101B-9397-08002B2CF9AE}" pid="10" name="MediaServiceImageTags">
    <vt:lpwstr/>
  </property>
</Properties>
</file>