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8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44B10D-9071-40E1-BAA3-5614193B063D}" v="84" dt="2022-06-10T10:33:04.507"/>
    <p1510:client id="{617C3E0A-0937-45E4-985D-F6DEE645E2CA}" v="1" dt="2022-06-10T10:27:34.8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2879" autoAdjust="0"/>
  </p:normalViewPr>
  <p:slideViewPr>
    <p:cSldViewPr snapToGrid="0">
      <p:cViewPr varScale="1">
        <p:scale>
          <a:sx n="60" d="100"/>
          <a:sy n="60" d="100"/>
        </p:scale>
        <p:origin x="25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F3E8AB-E8F5-4761-BCA1-88324E312ACF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5FA07-E2FB-4A67-8EC7-619BA4CE4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50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GB" dirty="0">
                <a:solidFill>
                  <a:srgbClr val="01488A"/>
                </a:solidFill>
                <a:latin typeface="Arial" pitchFamily="34"/>
                <a:cs typeface="Arial" pitchFamily="34"/>
              </a:rPr>
              <a:t>Office of the Police and Crime Commissioner Structure Chart</a:t>
            </a:r>
            <a:r>
              <a:rPr lang="en-GB">
                <a:solidFill>
                  <a:srgbClr val="01488A"/>
                </a:solidFill>
                <a:latin typeface="Arial" pitchFamily="34"/>
                <a:cs typeface="Arial" pitchFamily="34"/>
              </a:rPr>
              <a:t>, </a:t>
            </a:r>
            <a:r>
              <a:rPr lang="en-GB" sz="1100">
                <a:solidFill>
                  <a:srgbClr val="0D0D0D"/>
                </a:solidFill>
                <a:latin typeface="Arial" pitchFamily="34"/>
                <a:cs typeface="Arial" pitchFamily="34"/>
              </a:rPr>
              <a:t>November </a:t>
            </a: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2023</a:t>
            </a:r>
          </a:p>
          <a:p>
            <a:pPr marL="171450" lvl="0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Police and Crime Commissioner, Philip Seccombe</a:t>
            </a:r>
          </a:p>
          <a:p>
            <a:pPr marL="171450" lvl="0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Deputy Police and Crime Commissioner, Emma Daniell; reports to the Police and Crime Commissioner</a:t>
            </a:r>
          </a:p>
          <a:p>
            <a:pPr marL="171450" lvl="0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Chief Executive and Monitoring Officer, Polly Reed; reports to the Police and Crime Commissioner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Head of Business Services and Assurance, Claire Morris;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Assurance and Scrutiny Officer, Dave Patterson; reports to Head of Business Services and Assurance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Assurance and Scrutiny Officer, Jemima Busby; reports to Head of Business Services and Assurance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Personal Assistant, Esther Ion; reports to Head of Business Services and Assurance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Business Support Assistant, Imogen Forrest; reports to Head of Business Services and Assurance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Public Affairs Intern, Cara Giacalone; reports to Head Business Services and Assurance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Head of Policy and Partnerships, Richard Long;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Policy and Partnership Officer, Chris Lewis; reports to Head of Policy and Partnerships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Policy and Partnership Officer, Marie Darwen, reports to Head of Policy and Partnerships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Policy and Partnership Officer (Criminal Justice), Grace Boughton, reports to Head of Policy and Partnerships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Head of Media and Communications, Neil Tipton;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Communications and Engagement Officer, currently vacant; reports to Head of Media and Communications</a:t>
            </a:r>
          </a:p>
          <a:p>
            <a:pPr marL="628650" lvl="1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Treasurer, Sara Ansell; reports to Chief Executive and Monitoring Officer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Commissioning and Grants Officer Emma Dixon; reports to Treasurer</a:t>
            </a:r>
          </a:p>
          <a:p>
            <a:pPr marL="1085850" marR="0" lvl="2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lang="en-GB" sz="1100" dirty="0">
                <a:solidFill>
                  <a:srgbClr val="0D0D0D"/>
                </a:solidFill>
                <a:latin typeface="Arial" pitchFamily="34"/>
                <a:cs typeface="Arial" pitchFamily="34"/>
              </a:rPr>
              <a:t>Commissioning and Grants Officer Dawn Lewis-Ward; reports to Treasurer</a:t>
            </a:r>
          </a:p>
          <a:p>
            <a:pPr marL="1085850" lvl="2" indent="-171450">
              <a:buSzPct val="100000"/>
              <a:buFont typeface="Arial" pitchFamily="34"/>
              <a:buChar char="•"/>
            </a:pPr>
            <a:endParaRPr lang="en-GB" sz="1100" dirty="0">
              <a:solidFill>
                <a:srgbClr val="0D0D0D"/>
              </a:solidFill>
              <a:latin typeface="Arial" pitchFamily="34"/>
              <a:cs typeface="Arial" pitchFamily="34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65FA07-E2FB-4A67-8EC7-619BA4CE4A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853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E81EF-1E85-4722-809C-A44A441CE0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E8BA1-DF78-407B-BFE9-F5602818F8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A8ECD-968D-4184-8F09-CFAE2C469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70643-41B8-4D59-BB3F-57D85ECE8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C3CDB-A3AA-436C-A545-A7AB6F0D7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69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34DC3-A6A9-488F-8A15-F4774F3F6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6262CA-A050-4229-A19F-98555B00DA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9D5A0-B0E6-4B25-ACCD-E86D5A513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67DC7-6737-47C4-BB8F-990A1CB04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5026A4-DC07-42E7-8C3B-B6BED39D1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4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AEC88A-5D4D-4459-9E25-6855AB0834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E45CF0-9EB0-4597-8293-1A8C973A7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AFB4B-F092-4751-A08D-933551FE8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4444F-2EDF-4C67-A414-799FA099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B412FD-0255-40A4-ABBE-A5666455C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154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CED2B-F9B2-4BC3-ADF6-2F0545198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D1384-875E-416B-9DF0-FDF268230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8ABEF-3132-40F0-8750-96F21DC37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80C23E-B337-4020-A50C-4D6621BD58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AC9087-10D4-4E1A-8788-0871D54B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90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BD892-9652-4829-A2A3-694850FD5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ACDF5D-B378-4898-9E6F-11D6A73B4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B959BC-C57D-4CD5-8883-A677802D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79D85-08C9-4D8B-B21F-96C5849C7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07623-7390-4947-A18B-50F943C70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57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00D73-6FAD-4BEB-8078-3AB7918CB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9D7CB4-C7F4-4E23-9843-661BDC6591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0C82F1-5E51-4129-A9D2-5FBDC3E45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858508-3FEE-4CB0-8AED-2420AD5AE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2AE2D1-7225-4A8B-99F9-9B136E21B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D2110-B462-4283-BDE6-6E461B3E0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03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1E46F-E15B-4C32-A0A0-D17CB82AA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D1A7AD-7181-437D-8588-0511F0A6F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37C374-B65B-4E84-A01E-497A2E391A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2084BB-F326-4A4D-BDE6-C5FD556D9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F0715-2342-4C59-80F5-4D816843B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AEC2C8-8485-4E10-ACC2-B5D7F162A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641CB3B-F962-47AA-8917-D9E9ED28A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24CEE-9EFA-4BB0-B745-9FAFBDF7F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02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B7124-B3EF-4A1B-AA4F-96BC7C05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4A2FE2-662E-466F-9EA2-63E52DBBD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97F2A-B453-4A57-9A68-CC5F5E1D6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C0CDDD-12A5-48AC-B890-225A10F62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037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4F8B7E-E918-4E49-99FE-171C70B8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563A1E-6E06-4789-8924-46E32912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FE7357-D0F2-4AFE-9CA8-628C25F3A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181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65EE1-FD6B-4161-9308-E8B448C60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2D316-06B8-4EC9-9983-9C3A29308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BE92465-7BC4-40B7-9CCA-A4AFC5092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05F2D8-4FE0-479C-BFBF-3CB21BC77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C061B6-BB13-409E-9D6C-539ABFF6A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41B4D-8389-49C1-B322-BF71C98BA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76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19ABC-E067-44C7-A167-9FF0A91A6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DEC7AC5-CE2B-433E-8B12-626C2A5E78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3FD989-0875-4CF5-ACEA-3AD175D35D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96AC79-17D4-4D3D-AF65-D205ABF34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11889-092F-4AEB-A2AD-2B5E6AA2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33D01-A256-440E-83D6-960FD4977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50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9DF6C7-D189-4FF8-AA33-EDD817023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BCD20D-26D2-4126-B995-6026C15C8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2C9FA-7826-4F29-B049-F312358E19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D8B76F-05E5-48C7-94A9-F529B19304B4}" type="datetimeFigureOut">
              <a:rPr lang="en-GB" smtClean="0"/>
              <a:t>14/11/2023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114F16-A95B-4F82-B306-520CC8DCAA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3C3B50-3142-4D3A-8FC2-E050DA20E8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AF46-1EB6-4853-8ED0-441CDBD612E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25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 descr="Staffing structure as of August 2022.">
            <a:extLst>
              <a:ext uri="{FF2B5EF4-FFF2-40B4-BE49-F238E27FC236}">
                <a16:creationId xmlns:a16="http://schemas.microsoft.com/office/drawing/2014/main" id="{AB6D9D17-3347-30E5-2715-0AF9A9211B6D}"/>
              </a:ext>
            </a:extLst>
          </p:cNvPr>
          <p:cNvSpPr txBox="1"/>
          <p:nvPr/>
        </p:nvSpPr>
        <p:spPr>
          <a:xfrm>
            <a:off x="406400" y="277091"/>
            <a:ext cx="8395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rgbClr val="0048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of the Police and Crime Commissioner for Warwickshire</a:t>
            </a: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Staffing structure as of November 2023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1380554-A222-E656-9FE9-C40A38507D33}"/>
              </a:ext>
            </a:extLst>
          </p:cNvPr>
          <p:cNvSpPr/>
          <p:nvPr/>
        </p:nvSpPr>
        <p:spPr>
          <a:xfrm>
            <a:off x="9868049" y="4867235"/>
            <a:ext cx="91440" cy="259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32674"/>
                </a:lnTo>
                <a:lnTo>
                  <a:pt x="45759" y="132674"/>
                </a:lnTo>
                <a:lnTo>
                  <a:pt x="45759" y="25936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018C447-88FC-90CD-A869-C4B18FFC2623}"/>
              </a:ext>
            </a:extLst>
          </p:cNvPr>
          <p:cNvSpPr/>
          <p:nvPr/>
        </p:nvSpPr>
        <p:spPr>
          <a:xfrm>
            <a:off x="2590451" y="4839413"/>
            <a:ext cx="2362507" cy="25339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6695"/>
                </a:lnTo>
                <a:lnTo>
                  <a:pt x="1404270" y="126695"/>
                </a:lnTo>
                <a:lnTo>
                  <a:pt x="1404270" y="25339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BF9933FC-5C87-8CC7-0001-845CD331F156}"/>
              </a:ext>
            </a:extLst>
          </p:cNvPr>
          <p:cNvSpPr/>
          <p:nvPr/>
        </p:nvSpPr>
        <p:spPr>
          <a:xfrm>
            <a:off x="2544732" y="4839413"/>
            <a:ext cx="91440" cy="25339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26695"/>
                </a:lnTo>
                <a:lnTo>
                  <a:pt x="48042" y="126695"/>
                </a:lnTo>
                <a:lnTo>
                  <a:pt x="48042" y="25339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4B58DA7-C58D-4C48-4DB5-58971BDF085E}"/>
              </a:ext>
            </a:extLst>
          </p:cNvPr>
          <p:cNvSpPr/>
          <p:nvPr/>
        </p:nvSpPr>
        <p:spPr>
          <a:xfrm>
            <a:off x="1085774" y="4839413"/>
            <a:ext cx="1504678" cy="25339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1504678" y="0"/>
                </a:moveTo>
                <a:lnTo>
                  <a:pt x="1504678" y="126695"/>
                </a:lnTo>
                <a:lnTo>
                  <a:pt x="0" y="126695"/>
                </a:lnTo>
                <a:lnTo>
                  <a:pt x="0" y="253391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C27A3BB3-0936-C891-1811-5143612D12DE}"/>
              </a:ext>
            </a:extLst>
          </p:cNvPr>
          <p:cNvSpPr/>
          <p:nvPr/>
        </p:nvSpPr>
        <p:spPr>
          <a:xfrm>
            <a:off x="5920896" y="2616719"/>
            <a:ext cx="910859" cy="24713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20434"/>
                </a:lnTo>
                <a:lnTo>
                  <a:pt x="910859" y="120434"/>
                </a:lnTo>
                <a:lnTo>
                  <a:pt x="910859" y="24713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331BD1AA-54F9-E520-4EE7-8C310D5E7005}"/>
              </a:ext>
            </a:extLst>
          </p:cNvPr>
          <p:cNvSpPr/>
          <p:nvPr/>
        </p:nvSpPr>
        <p:spPr>
          <a:xfrm>
            <a:off x="4952959" y="2616719"/>
            <a:ext cx="967936" cy="24713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967936" y="0"/>
                </a:moveTo>
                <a:lnTo>
                  <a:pt x="967936" y="120434"/>
                </a:lnTo>
                <a:lnTo>
                  <a:pt x="0" y="120434"/>
                </a:lnTo>
                <a:lnTo>
                  <a:pt x="0" y="24713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5402847-CE72-8A80-5CD0-FD2081949510}"/>
              </a:ext>
            </a:extLst>
          </p:cNvPr>
          <p:cNvSpPr/>
          <p:nvPr/>
        </p:nvSpPr>
        <p:spPr>
          <a:xfrm>
            <a:off x="5085900" y="1738630"/>
            <a:ext cx="1669992" cy="878089"/>
          </a:xfrm>
          <a:custGeom>
            <a:avLst/>
            <a:gdLst>
              <a:gd name="connsiteX0" fmla="*/ 0 w 1669992"/>
              <a:gd name="connsiteY0" fmla="*/ 0 h 766439"/>
              <a:gd name="connsiteX1" fmla="*/ 1669992 w 1669992"/>
              <a:gd name="connsiteY1" fmla="*/ 0 h 766439"/>
              <a:gd name="connsiteX2" fmla="*/ 1669992 w 1669992"/>
              <a:gd name="connsiteY2" fmla="*/ 766439 h 766439"/>
              <a:gd name="connsiteX3" fmla="*/ 0 w 1669992"/>
              <a:gd name="connsiteY3" fmla="*/ 766439 h 766439"/>
              <a:gd name="connsiteX4" fmla="*/ 0 w 1669992"/>
              <a:gd name="connsiteY4" fmla="*/ 0 h 766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69992" h="766439">
                <a:moveTo>
                  <a:pt x="0" y="0"/>
                </a:moveTo>
                <a:lnTo>
                  <a:pt x="1669992" y="0"/>
                </a:lnTo>
                <a:lnTo>
                  <a:pt x="1669992" y="766439"/>
                </a:lnTo>
                <a:lnTo>
                  <a:pt x="0" y="766439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8890" tIns="8890" rIns="8890" bIns="76621" numCol="1" spcCol="1270" anchor="ctr" anchorCtr="0">
            <a:noAutofit/>
          </a:bodyPr>
          <a:lstStyle/>
          <a:p>
            <a:pPr marL="0" lvl="0" indent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400" kern="1200" dirty="0">
                <a:latin typeface="Arial" panose="020B0604020202020204" pitchFamily="34" charset="0"/>
                <a:cs typeface="Arial" panose="020B0604020202020204" pitchFamily="34" charset="0"/>
              </a:rPr>
              <a:t>Police and Crime Commissioner</a:t>
            </a:r>
            <a:br>
              <a:rPr lang="en-GB" sz="14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14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F33EA700-3420-9C34-F5E0-0E560609BA58}"/>
              </a:ext>
            </a:extLst>
          </p:cNvPr>
          <p:cNvSpPr/>
          <p:nvPr/>
        </p:nvSpPr>
        <p:spPr>
          <a:xfrm>
            <a:off x="4257964" y="2863849"/>
            <a:ext cx="1323746" cy="730744"/>
          </a:xfrm>
          <a:custGeom>
            <a:avLst/>
            <a:gdLst>
              <a:gd name="connsiteX0" fmla="*/ 0 w 1257499"/>
              <a:gd name="connsiteY0" fmla="*/ 0 h 457667"/>
              <a:gd name="connsiteX1" fmla="*/ 1257499 w 1257499"/>
              <a:gd name="connsiteY1" fmla="*/ 0 h 457667"/>
              <a:gd name="connsiteX2" fmla="*/ 1257499 w 1257499"/>
              <a:gd name="connsiteY2" fmla="*/ 457667 h 457667"/>
              <a:gd name="connsiteX3" fmla="*/ 0 w 1257499"/>
              <a:gd name="connsiteY3" fmla="*/ 457667 h 457667"/>
              <a:gd name="connsiteX4" fmla="*/ 0 w 1257499"/>
              <a:gd name="connsiteY4" fmla="*/ 0 h 457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7499" h="457667">
                <a:moveTo>
                  <a:pt x="0" y="0"/>
                </a:moveTo>
                <a:lnTo>
                  <a:pt x="1257499" y="0"/>
                </a:lnTo>
                <a:lnTo>
                  <a:pt x="1257499" y="457667"/>
                </a:lnTo>
                <a:lnTo>
                  <a:pt x="0" y="457667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108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Deputy PCC</a:t>
            </a: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2EF0407-FD0F-D72E-630A-C7893C8C833D}"/>
              </a:ext>
            </a:extLst>
          </p:cNvPr>
          <p:cNvSpPr/>
          <p:nvPr/>
        </p:nvSpPr>
        <p:spPr>
          <a:xfrm>
            <a:off x="6020350" y="2863849"/>
            <a:ext cx="1622810" cy="727746"/>
          </a:xfrm>
          <a:custGeom>
            <a:avLst/>
            <a:gdLst>
              <a:gd name="connsiteX0" fmla="*/ 0 w 1622810"/>
              <a:gd name="connsiteY0" fmla="*/ 0 h 711782"/>
              <a:gd name="connsiteX1" fmla="*/ 1622810 w 1622810"/>
              <a:gd name="connsiteY1" fmla="*/ 0 h 711782"/>
              <a:gd name="connsiteX2" fmla="*/ 1622810 w 1622810"/>
              <a:gd name="connsiteY2" fmla="*/ 711782 h 711782"/>
              <a:gd name="connsiteX3" fmla="*/ 0 w 1622810"/>
              <a:gd name="connsiteY3" fmla="*/ 711782 h 711782"/>
              <a:gd name="connsiteX4" fmla="*/ 0 w 1622810"/>
              <a:gd name="connsiteY4" fmla="*/ 0 h 7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2810" h="711782">
                <a:moveTo>
                  <a:pt x="0" y="0"/>
                </a:moveTo>
                <a:lnTo>
                  <a:pt x="1622810" y="0"/>
                </a:lnTo>
                <a:lnTo>
                  <a:pt x="1622810" y="711782"/>
                </a:lnTo>
                <a:lnTo>
                  <a:pt x="0" y="71178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Chief Executive and Monitoring Officer</a:t>
            </a:r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5AD6D43-8E0D-7007-5A9B-E03BE8F2557B}"/>
              </a:ext>
            </a:extLst>
          </p:cNvPr>
          <p:cNvSpPr/>
          <p:nvPr/>
        </p:nvSpPr>
        <p:spPr>
          <a:xfrm>
            <a:off x="1895775" y="3860835"/>
            <a:ext cx="1389354" cy="1014152"/>
          </a:xfrm>
          <a:custGeom>
            <a:avLst/>
            <a:gdLst>
              <a:gd name="connsiteX0" fmla="*/ 0 w 1389354"/>
              <a:gd name="connsiteY0" fmla="*/ 0 h 730743"/>
              <a:gd name="connsiteX1" fmla="*/ 1389354 w 1389354"/>
              <a:gd name="connsiteY1" fmla="*/ 0 h 730743"/>
              <a:gd name="connsiteX2" fmla="*/ 1389354 w 1389354"/>
              <a:gd name="connsiteY2" fmla="*/ 730743 h 730743"/>
              <a:gd name="connsiteX3" fmla="*/ 0 w 1389354"/>
              <a:gd name="connsiteY3" fmla="*/ 730743 h 730743"/>
              <a:gd name="connsiteX4" fmla="*/ 0 w 1389354"/>
              <a:gd name="connsiteY4" fmla="*/ 0 h 73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89354" h="730743">
                <a:moveTo>
                  <a:pt x="0" y="0"/>
                </a:moveTo>
                <a:lnTo>
                  <a:pt x="1389354" y="0"/>
                </a:lnTo>
                <a:lnTo>
                  <a:pt x="1389354" y="730743"/>
                </a:lnTo>
                <a:lnTo>
                  <a:pt x="0" y="730743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Head of Business Services and Assurance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AE168FF0-671D-23AE-C404-BFE833A2D5F3}"/>
              </a:ext>
            </a:extLst>
          </p:cNvPr>
          <p:cNvSpPr/>
          <p:nvPr/>
        </p:nvSpPr>
        <p:spPr>
          <a:xfrm>
            <a:off x="379227" y="5092804"/>
            <a:ext cx="1501390" cy="943176"/>
          </a:xfrm>
          <a:custGeom>
            <a:avLst/>
            <a:gdLst>
              <a:gd name="connsiteX0" fmla="*/ 0 w 1141961"/>
              <a:gd name="connsiteY0" fmla="*/ 0 h 658798"/>
              <a:gd name="connsiteX1" fmla="*/ 1141961 w 1141961"/>
              <a:gd name="connsiteY1" fmla="*/ 0 h 658798"/>
              <a:gd name="connsiteX2" fmla="*/ 1141961 w 1141961"/>
              <a:gd name="connsiteY2" fmla="*/ 658798 h 658798"/>
              <a:gd name="connsiteX3" fmla="*/ 0 w 1141961"/>
              <a:gd name="connsiteY3" fmla="*/ 658798 h 658798"/>
              <a:gd name="connsiteX4" fmla="*/ 0 w 1141961"/>
              <a:gd name="connsiteY4" fmla="*/ 0 h 6587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1961" h="658798">
                <a:moveTo>
                  <a:pt x="0" y="0"/>
                </a:moveTo>
                <a:lnTo>
                  <a:pt x="1141961" y="0"/>
                </a:lnTo>
                <a:lnTo>
                  <a:pt x="1141961" y="658798"/>
                </a:lnTo>
                <a:lnTo>
                  <a:pt x="0" y="65879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Assurance and Scrutiny Officers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D774F3C5-8F83-BB1C-228B-F227DE9DB186}"/>
              </a:ext>
            </a:extLst>
          </p:cNvPr>
          <p:cNvSpPr/>
          <p:nvPr/>
        </p:nvSpPr>
        <p:spPr>
          <a:xfrm>
            <a:off x="1971648" y="5092804"/>
            <a:ext cx="1296874" cy="943175"/>
          </a:xfrm>
          <a:custGeom>
            <a:avLst/>
            <a:gdLst>
              <a:gd name="connsiteX0" fmla="*/ 0 w 1020373"/>
              <a:gd name="connsiteY0" fmla="*/ 0 h 785877"/>
              <a:gd name="connsiteX1" fmla="*/ 1020373 w 1020373"/>
              <a:gd name="connsiteY1" fmla="*/ 0 h 785877"/>
              <a:gd name="connsiteX2" fmla="*/ 1020373 w 1020373"/>
              <a:gd name="connsiteY2" fmla="*/ 785877 h 785877"/>
              <a:gd name="connsiteX3" fmla="*/ 0 w 1020373"/>
              <a:gd name="connsiteY3" fmla="*/ 785877 h 785877"/>
              <a:gd name="connsiteX4" fmla="*/ 0 w 1020373"/>
              <a:gd name="connsiteY4" fmla="*/ 0 h 7858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0373" h="785877">
                <a:moveTo>
                  <a:pt x="0" y="0"/>
                </a:moveTo>
                <a:lnTo>
                  <a:pt x="1020373" y="0"/>
                </a:lnTo>
                <a:lnTo>
                  <a:pt x="1020373" y="785877"/>
                </a:lnTo>
                <a:lnTo>
                  <a:pt x="0" y="785877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Personal Assistant</a:t>
            </a: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A2AB1D6-72F1-757E-FA1A-4402F133B917}"/>
              </a:ext>
            </a:extLst>
          </p:cNvPr>
          <p:cNvSpPr/>
          <p:nvPr/>
        </p:nvSpPr>
        <p:spPr>
          <a:xfrm>
            <a:off x="3334250" y="5092803"/>
            <a:ext cx="1251490" cy="760759"/>
          </a:xfrm>
          <a:custGeom>
            <a:avLst/>
            <a:gdLst>
              <a:gd name="connsiteX0" fmla="*/ 0 w 1005114"/>
              <a:gd name="connsiteY0" fmla="*/ 0 h 711782"/>
              <a:gd name="connsiteX1" fmla="*/ 1005114 w 1005114"/>
              <a:gd name="connsiteY1" fmla="*/ 0 h 711782"/>
              <a:gd name="connsiteX2" fmla="*/ 1005114 w 1005114"/>
              <a:gd name="connsiteY2" fmla="*/ 711782 h 711782"/>
              <a:gd name="connsiteX3" fmla="*/ 0 w 1005114"/>
              <a:gd name="connsiteY3" fmla="*/ 711782 h 711782"/>
              <a:gd name="connsiteX4" fmla="*/ 0 w 1005114"/>
              <a:gd name="connsiteY4" fmla="*/ 0 h 7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14" h="711782">
                <a:moveTo>
                  <a:pt x="0" y="0"/>
                </a:moveTo>
                <a:lnTo>
                  <a:pt x="1005114" y="0"/>
                </a:lnTo>
                <a:lnTo>
                  <a:pt x="1005114" y="711782"/>
                </a:lnTo>
                <a:lnTo>
                  <a:pt x="0" y="71178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Business Support Assistant</a:t>
            </a:r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428E2ADB-F0C1-4360-8B17-FF8C48FA476E}"/>
              </a:ext>
            </a:extLst>
          </p:cNvPr>
          <p:cNvSpPr/>
          <p:nvPr/>
        </p:nvSpPr>
        <p:spPr>
          <a:xfrm>
            <a:off x="6095169" y="3872912"/>
            <a:ext cx="1481664" cy="1002073"/>
          </a:xfrm>
          <a:custGeom>
            <a:avLst/>
            <a:gdLst>
              <a:gd name="connsiteX0" fmla="*/ 0 w 1304293"/>
              <a:gd name="connsiteY0" fmla="*/ 0 h 718162"/>
              <a:gd name="connsiteX1" fmla="*/ 1304293 w 1304293"/>
              <a:gd name="connsiteY1" fmla="*/ 0 h 718162"/>
              <a:gd name="connsiteX2" fmla="*/ 1304293 w 1304293"/>
              <a:gd name="connsiteY2" fmla="*/ 718162 h 718162"/>
              <a:gd name="connsiteX3" fmla="*/ 0 w 1304293"/>
              <a:gd name="connsiteY3" fmla="*/ 718162 h 718162"/>
              <a:gd name="connsiteX4" fmla="*/ 0 w 1304293"/>
              <a:gd name="connsiteY4" fmla="*/ 0 h 7181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4293" h="718162">
                <a:moveTo>
                  <a:pt x="0" y="0"/>
                </a:moveTo>
                <a:lnTo>
                  <a:pt x="1304293" y="0"/>
                </a:lnTo>
                <a:lnTo>
                  <a:pt x="1304293" y="718162"/>
                </a:lnTo>
                <a:lnTo>
                  <a:pt x="0" y="71816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Head of Policy and Partnerships</a:t>
            </a: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EE57830B-61C8-5195-EC3D-9E5D7BA0499A}"/>
              </a:ext>
            </a:extLst>
          </p:cNvPr>
          <p:cNvSpPr/>
          <p:nvPr/>
        </p:nvSpPr>
        <p:spPr>
          <a:xfrm>
            <a:off x="6101604" y="5082389"/>
            <a:ext cx="1471180" cy="1114225"/>
          </a:xfrm>
          <a:custGeom>
            <a:avLst/>
            <a:gdLst>
              <a:gd name="connsiteX0" fmla="*/ 0 w 1251490"/>
              <a:gd name="connsiteY0" fmla="*/ 0 h 642438"/>
              <a:gd name="connsiteX1" fmla="*/ 1251490 w 1251490"/>
              <a:gd name="connsiteY1" fmla="*/ 0 h 642438"/>
              <a:gd name="connsiteX2" fmla="*/ 1251490 w 1251490"/>
              <a:gd name="connsiteY2" fmla="*/ 642438 h 642438"/>
              <a:gd name="connsiteX3" fmla="*/ 0 w 1251490"/>
              <a:gd name="connsiteY3" fmla="*/ 642438 h 642438"/>
              <a:gd name="connsiteX4" fmla="*/ 0 w 1251490"/>
              <a:gd name="connsiteY4" fmla="*/ 0 h 64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1490" h="642438">
                <a:moveTo>
                  <a:pt x="0" y="0"/>
                </a:moveTo>
                <a:lnTo>
                  <a:pt x="1251490" y="0"/>
                </a:lnTo>
                <a:lnTo>
                  <a:pt x="1251490" y="642438"/>
                </a:lnTo>
                <a:lnTo>
                  <a:pt x="0" y="64243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Policy and Partnerships Officers</a:t>
            </a: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1CB7F4C-C439-5045-277E-90A53145A6BE}"/>
              </a:ext>
            </a:extLst>
          </p:cNvPr>
          <p:cNvSpPr/>
          <p:nvPr/>
        </p:nvSpPr>
        <p:spPr>
          <a:xfrm>
            <a:off x="7664205" y="3882433"/>
            <a:ext cx="1394734" cy="1001430"/>
          </a:xfrm>
          <a:custGeom>
            <a:avLst/>
            <a:gdLst>
              <a:gd name="connsiteX0" fmla="*/ 0 w 1394734"/>
              <a:gd name="connsiteY0" fmla="*/ 0 h 727746"/>
              <a:gd name="connsiteX1" fmla="*/ 1394734 w 1394734"/>
              <a:gd name="connsiteY1" fmla="*/ 0 h 727746"/>
              <a:gd name="connsiteX2" fmla="*/ 1394734 w 1394734"/>
              <a:gd name="connsiteY2" fmla="*/ 727746 h 727746"/>
              <a:gd name="connsiteX3" fmla="*/ 0 w 1394734"/>
              <a:gd name="connsiteY3" fmla="*/ 727746 h 727746"/>
              <a:gd name="connsiteX4" fmla="*/ 0 w 1394734"/>
              <a:gd name="connsiteY4" fmla="*/ 0 h 727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4734" h="727746">
                <a:moveTo>
                  <a:pt x="0" y="0"/>
                </a:moveTo>
                <a:lnTo>
                  <a:pt x="1394734" y="0"/>
                </a:lnTo>
                <a:lnTo>
                  <a:pt x="1394734" y="727746"/>
                </a:lnTo>
                <a:lnTo>
                  <a:pt x="0" y="727746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Head of Media and Communications</a:t>
            </a: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0CC1E5BF-6140-7F86-E76A-EEBDFFCA7ABD}"/>
              </a:ext>
            </a:extLst>
          </p:cNvPr>
          <p:cNvSpPr/>
          <p:nvPr/>
        </p:nvSpPr>
        <p:spPr>
          <a:xfrm>
            <a:off x="7664205" y="5098684"/>
            <a:ext cx="1394734" cy="845780"/>
          </a:xfrm>
          <a:custGeom>
            <a:avLst/>
            <a:gdLst>
              <a:gd name="connsiteX0" fmla="*/ 0 w 1185934"/>
              <a:gd name="connsiteY0" fmla="*/ 0 h 654758"/>
              <a:gd name="connsiteX1" fmla="*/ 1185934 w 1185934"/>
              <a:gd name="connsiteY1" fmla="*/ 0 h 654758"/>
              <a:gd name="connsiteX2" fmla="*/ 1185934 w 1185934"/>
              <a:gd name="connsiteY2" fmla="*/ 654758 h 654758"/>
              <a:gd name="connsiteX3" fmla="*/ 0 w 1185934"/>
              <a:gd name="connsiteY3" fmla="*/ 654758 h 654758"/>
              <a:gd name="connsiteX4" fmla="*/ 0 w 1185934"/>
              <a:gd name="connsiteY4" fmla="*/ 0 h 654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85934" h="654758">
                <a:moveTo>
                  <a:pt x="0" y="0"/>
                </a:moveTo>
                <a:lnTo>
                  <a:pt x="1185934" y="0"/>
                </a:lnTo>
                <a:lnTo>
                  <a:pt x="1185934" y="654758"/>
                </a:lnTo>
                <a:lnTo>
                  <a:pt x="0" y="65475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Communications and Engagement Officer</a:t>
            </a:r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6B305362-A126-3FC2-64EA-84E17A5677EE}"/>
              </a:ext>
            </a:extLst>
          </p:cNvPr>
          <p:cNvSpPr/>
          <p:nvPr/>
        </p:nvSpPr>
        <p:spPr>
          <a:xfrm>
            <a:off x="9170776" y="3869714"/>
            <a:ext cx="1394733" cy="1002073"/>
          </a:xfrm>
          <a:custGeom>
            <a:avLst/>
            <a:gdLst>
              <a:gd name="connsiteX0" fmla="*/ 0 w 1178205"/>
              <a:gd name="connsiteY0" fmla="*/ 0 h 749688"/>
              <a:gd name="connsiteX1" fmla="*/ 1178205 w 1178205"/>
              <a:gd name="connsiteY1" fmla="*/ 0 h 749688"/>
              <a:gd name="connsiteX2" fmla="*/ 1178205 w 1178205"/>
              <a:gd name="connsiteY2" fmla="*/ 749688 h 749688"/>
              <a:gd name="connsiteX3" fmla="*/ 0 w 1178205"/>
              <a:gd name="connsiteY3" fmla="*/ 749688 h 749688"/>
              <a:gd name="connsiteX4" fmla="*/ 0 w 1178205"/>
              <a:gd name="connsiteY4" fmla="*/ 0 h 74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8205" h="749688">
                <a:moveTo>
                  <a:pt x="0" y="0"/>
                </a:moveTo>
                <a:lnTo>
                  <a:pt x="1178205" y="0"/>
                </a:lnTo>
                <a:lnTo>
                  <a:pt x="1178205" y="749688"/>
                </a:lnTo>
                <a:lnTo>
                  <a:pt x="0" y="749688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t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Treasurer</a:t>
            </a:r>
            <a:endParaRPr lang="en-GB" sz="12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615B16E7-4708-3573-0A48-2640A01811B1}"/>
              </a:ext>
            </a:extLst>
          </p:cNvPr>
          <p:cNvSpPr/>
          <p:nvPr/>
        </p:nvSpPr>
        <p:spPr>
          <a:xfrm>
            <a:off x="9170777" y="5126605"/>
            <a:ext cx="1394734" cy="989136"/>
          </a:xfrm>
          <a:custGeom>
            <a:avLst/>
            <a:gdLst>
              <a:gd name="connsiteX0" fmla="*/ 0 w 1178362"/>
              <a:gd name="connsiteY0" fmla="*/ 0 h 808085"/>
              <a:gd name="connsiteX1" fmla="*/ 1178362 w 1178362"/>
              <a:gd name="connsiteY1" fmla="*/ 0 h 808085"/>
              <a:gd name="connsiteX2" fmla="*/ 1178362 w 1178362"/>
              <a:gd name="connsiteY2" fmla="*/ 808085 h 808085"/>
              <a:gd name="connsiteX3" fmla="*/ 0 w 1178362"/>
              <a:gd name="connsiteY3" fmla="*/ 808085 h 808085"/>
              <a:gd name="connsiteX4" fmla="*/ 0 w 1178362"/>
              <a:gd name="connsiteY4" fmla="*/ 0 h 808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8362" h="808085">
                <a:moveTo>
                  <a:pt x="0" y="0"/>
                </a:moveTo>
                <a:lnTo>
                  <a:pt x="1178362" y="0"/>
                </a:lnTo>
                <a:lnTo>
                  <a:pt x="1178362" y="808085"/>
                </a:lnTo>
                <a:lnTo>
                  <a:pt x="0" y="808085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Commissioning and Grants Officers</a:t>
            </a:r>
          </a:p>
        </p:txBody>
      </p:sp>
      <p:sp>
        <p:nvSpPr>
          <p:cNvPr id="44" name="Freeform: Shape 43">
            <a:extLst>
              <a:ext uri="{FF2B5EF4-FFF2-40B4-BE49-F238E27FC236}">
                <a16:creationId xmlns:a16="http://schemas.microsoft.com/office/drawing/2014/main" id="{DD554D6A-C4F4-071F-0A34-7719F6ECD9D8}"/>
              </a:ext>
            </a:extLst>
          </p:cNvPr>
          <p:cNvSpPr/>
          <p:nvPr/>
        </p:nvSpPr>
        <p:spPr>
          <a:xfrm>
            <a:off x="10681490" y="3860835"/>
            <a:ext cx="1024809" cy="997521"/>
          </a:xfrm>
          <a:custGeom>
            <a:avLst/>
            <a:gdLst>
              <a:gd name="connsiteX0" fmla="*/ 0 w 1024809"/>
              <a:gd name="connsiteY0" fmla="*/ 0 h 978750"/>
              <a:gd name="connsiteX1" fmla="*/ 1024809 w 1024809"/>
              <a:gd name="connsiteY1" fmla="*/ 0 h 978750"/>
              <a:gd name="connsiteX2" fmla="*/ 1024809 w 1024809"/>
              <a:gd name="connsiteY2" fmla="*/ 978750 h 978750"/>
              <a:gd name="connsiteX3" fmla="*/ 0 w 1024809"/>
              <a:gd name="connsiteY3" fmla="*/ 978750 h 978750"/>
              <a:gd name="connsiteX4" fmla="*/ 0 w 1024809"/>
              <a:gd name="connsiteY4" fmla="*/ 0 h 978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4809" h="978750">
                <a:moveTo>
                  <a:pt x="0" y="0"/>
                </a:moveTo>
                <a:lnTo>
                  <a:pt x="1024809" y="0"/>
                </a:lnTo>
                <a:lnTo>
                  <a:pt x="1024809" y="978750"/>
                </a:lnTo>
                <a:lnTo>
                  <a:pt x="0" y="9787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59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7620" tIns="72000" rIns="7620" bIns="76621" numCol="1" spcCol="1270" anchor="ctr" anchorCtr="0">
            <a:noAutofit/>
          </a:bodyPr>
          <a:lstStyle/>
          <a:p>
            <a:pPr marL="0" lvl="0" indent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Regional Policy Team (employed by West </a:t>
            </a:r>
            <a:r>
              <a:rPr lang="en-GB" sz="1200" kern="1200" dirty="0" err="1">
                <a:latin typeface="Arial" panose="020B0604020202020204" pitchFamily="34" charset="0"/>
                <a:cs typeface="Arial" panose="020B0604020202020204" pitchFamily="34" charset="0"/>
              </a:rPr>
              <a:t>Mids</a:t>
            </a:r>
            <a:r>
              <a:rPr lang="en-GB" sz="1200" kern="1200" dirty="0">
                <a:latin typeface="Arial" panose="020B0604020202020204" pitchFamily="34" charset="0"/>
                <a:cs typeface="Arial" panose="020B0604020202020204" pitchFamily="34" charset="0"/>
              </a:rPr>
              <a:t> OPCC)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3C28F3E-5C3B-D2A3-4093-475E6EE74BE0}"/>
              </a:ext>
            </a:extLst>
          </p:cNvPr>
          <p:cNvSpPr txBox="1"/>
          <p:nvPr/>
        </p:nvSpPr>
        <p:spPr>
          <a:xfrm>
            <a:off x="5196374" y="2261184"/>
            <a:ext cx="1463242" cy="2616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Philip Seccombe TD</a:t>
            </a:r>
            <a:endParaRPr lang="en-GB" sz="105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AB26740-7465-53B3-1A0C-001557B756C9}"/>
              </a:ext>
            </a:extLst>
          </p:cNvPr>
          <p:cNvSpPr txBox="1"/>
          <p:nvPr/>
        </p:nvSpPr>
        <p:spPr>
          <a:xfrm>
            <a:off x="4354279" y="3253538"/>
            <a:ext cx="112288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Emma Daniell</a:t>
            </a:r>
            <a:endParaRPr lang="en-GB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8778C9C-99B5-FD52-0B24-0B59D5B7B803}"/>
              </a:ext>
            </a:extLst>
          </p:cNvPr>
          <p:cNvSpPr txBox="1"/>
          <p:nvPr/>
        </p:nvSpPr>
        <p:spPr>
          <a:xfrm>
            <a:off x="6270312" y="3288854"/>
            <a:ext cx="112288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Polly Reed</a:t>
            </a:r>
            <a:endParaRPr lang="en-GB" sz="1050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1BCA0045-FA3D-4E7D-8A93-E0D9B002E82C}"/>
              </a:ext>
            </a:extLst>
          </p:cNvPr>
          <p:cNvSpPr txBox="1"/>
          <p:nvPr/>
        </p:nvSpPr>
        <p:spPr>
          <a:xfrm>
            <a:off x="2037785" y="4539606"/>
            <a:ext cx="112288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Claire Morris</a:t>
            </a:r>
            <a:endParaRPr lang="en-GB" sz="105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40EE3B-DD19-D30A-F8FC-2CC9B13C1387}"/>
              </a:ext>
            </a:extLst>
          </p:cNvPr>
          <p:cNvSpPr txBox="1"/>
          <p:nvPr/>
        </p:nvSpPr>
        <p:spPr>
          <a:xfrm>
            <a:off x="6251980" y="4533496"/>
            <a:ext cx="112288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Richard Long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A86A261-0A79-4C44-98C9-66525A37918B}"/>
              </a:ext>
            </a:extLst>
          </p:cNvPr>
          <p:cNvSpPr txBox="1"/>
          <p:nvPr/>
        </p:nvSpPr>
        <p:spPr>
          <a:xfrm>
            <a:off x="7800129" y="4542374"/>
            <a:ext cx="112288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Neil Tipton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C0E0668C-145F-ED89-7551-DE978D206729}"/>
              </a:ext>
            </a:extLst>
          </p:cNvPr>
          <p:cNvSpPr txBox="1"/>
          <p:nvPr/>
        </p:nvSpPr>
        <p:spPr>
          <a:xfrm>
            <a:off x="9362335" y="4534101"/>
            <a:ext cx="1029899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Sara Ansell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85855249-C790-B584-E9B1-291F9FDDA488}"/>
              </a:ext>
            </a:extLst>
          </p:cNvPr>
          <p:cNvSpPr txBox="1"/>
          <p:nvPr/>
        </p:nvSpPr>
        <p:spPr>
          <a:xfrm>
            <a:off x="496134" y="5521769"/>
            <a:ext cx="1289611" cy="4154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Dave Patterson</a:t>
            </a:r>
          </a:p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Jemima Busby</a:t>
            </a:r>
            <a:endParaRPr lang="en-GB" sz="1050" dirty="0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AD1CFE6-D21C-8353-1305-5ED34359B66E}"/>
              </a:ext>
            </a:extLst>
          </p:cNvPr>
          <p:cNvSpPr txBox="1"/>
          <p:nvPr/>
        </p:nvSpPr>
        <p:spPr>
          <a:xfrm>
            <a:off x="2082588" y="5522106"/>
            <a:ext cx="1078082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Esther 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8B729E0-AC00-D0CD-71A2-D2B1E77B6311}"/>
              </a:ext>
            </a:extLst>
          </p:cNvPr>
          <p:cNvSpPr txBox="1"/>
          <p:nvPr/>
        </p:nvSpPr>
        <p:spPr>
          <a:xfrm>
            <a:off x="3399804" y="5529161"/>
            <a:ext cx="113717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Imogen Forrest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4B9821A-7AD5-2C69-BF10-314767F6A547}"/>
              </a:ext>
            </a:extLst>
          </p:cNvPr>
          <p:cNvSpPr txBox="1"/>
          <p:nvPr/>
        </p:nvSpPr>
        <p:spPr>
          <a:xfrm>
            <a:off x="6204148" y="5553977"/>
            <a:ext cx="1289611" cy="57708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Chris Lewis</a:t>
            </a:r>
          </a:p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Marie Darwen</a:t>
            </a:r>
          </a:p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Grace Boughton</a:t>
            </a:r>
            <a:endParaRPr lang="en-GB" sz="1050" dirty="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27B365BE-2289-4CAB-AC93-FB466938954B}"/>
              </a:ext>
            </a:extLst>
          </p:cNvPr>
          <p:cNvSpPr txBox="1"/>
          <p:nvPr/>
        </p:nvSpPr>
        <p:spPr>
          <a:xfrm>
            <a:off x="7828588" y="5618945"/>
            <a:ext cx="1091203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Vacant</a:t>
            </a:r>
            <a:endParaRPr lang="en-GB" sz="1050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02D0C55-37EB-46DA-61F6-9E1438FFA473}"/>
              </a:ext>
            </a:extLst>
          </p:cNvPr>
          <p:cNvSpPr txBox="1"/>
          <p:nvPr/>
        </p:nvSpPr>
        <p:spPr>
          <a:xfrm>
            <a:off x="9212210" y="5609757"/>
            <a:ext cx="1318371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Emma Dixon</a:t>
            </a:r>
          </a:p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Dawn Lewis-Ward</a:t>
            </a:r>
            <a:endParaRPr lang="en-GB" sz="1050" dirty="0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4844F735-E69C-FEAF-A1ED-3739151BE614}"/>
              </a:ext>
            </a:extLst>
          </p:cNvPr>
          <p:cNvSpPr/>
          <p:nvPr/>
        </p:nvSpPr>
        <p:spPr>
          <a:xfrm>
            <a:off x="8307681" y="4835710"/>
            <a:ext cx="91440" cy="259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32674"/>
                </a:lnTo>
                <a:lnTo>
                  <a:pt x="45759" y="132674"/>
                </a:lnTo>
                <a:lnTo>
                  <a:pt x="45759" y="25936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CDF87DD2-2204-CE19-4091-F9D1174C1B3D}"/>
              </a:ext>
            </a:extLst>
          </p:cNvPr>
          <p:cNvSpPr/>
          <p:nvPr/>
        </p:nvSpPr>
        <p:spPr>
          <a:xfrm>
            <a:off x="6803234" y="4836423"/>
            <a:ext cx="91440" cy="25936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32674"/>
                </a:lnTo>
                <a:lnTo>
                  <a:pt x="45759" y="132674"/>
                </a:lnTo>
                <a:lnTo>
                  <a:pt x="45759" y="259369"/>
                </a:lnTo>
              </a:path>
            </a:pathLst>
          </a:custGeom>
          <a:noFill/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64" name="Picture 63" descr="Logo of the Office of the Police and Crime Commissioner for Warwickshire.">
            <a:extLst>
              <a:ext uri="{FF2B5EF4-FFF2-40B4-BE49-F238E27FC236}">
                <a16:creationId xmlns:a16="http://schemas.microsoft.com/office/drawing/2014/main" id="{FB965405-EB31-31AB-33DA-4B47D01EA3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337" y="122458"/>
            <a:ext cx="2857143" cy="1219048"/>
          </a:xfrm>
          <a:prstGeom prst="rect">
            <a:avLst/>
          </a:prstGeom>
        </p:spPr>
      </p:pic>
      <p:sp>
        <p:nvSpPr>
          <p:cNvPr id="2" name="Freeform: Shape 1">
            <a:extLst>
              <a:ext uri="{FF2B5EF4-FFF2-40B4-BE49-F238E27FC236}">
                <a16:creationId xmlns:a16="http://schemas.microsoft.com/office/drawing/2014/main" id="{03750416-D6AB-3FA3-21D5-FB7851ACA753}"/>
              </a:ext>
            </a:extLst>
          </p:cNvPr>
          <p:cNvSpPr/>
          <p:nvPr/>
        </p:nvSpPr>
        <p:spPr>
          <a:xfrm>
            <a:off x="4674495" y="5100145"/>
            <a:ext cx="1251490" cy="760759"/>
          </a:xfrm>
          <a:custGeom>
            <a:avLst/>
            <a:gdLst>
              <a:gd name="connsiteX0" fmla="*/ 0 w 1005114"/>
              <a:gd name="connsiteY0" fmla="*/ 0 h 711782"/>
              <a:gd name="connsiteX1" fmla="*/ 1005114 w 1005114"/>
              <a:gd name="connsiteY1" fmla="*/ 0 h 711782"/>
              <a:gd name="connsiteX2" fmla="*/ 1005114 w 1005114"/>
              <a:gd name="connsiteY2" fmla="*/ 711782 h 711782"/>
              <a:gd name="connsiteX3" fmla="*/ 0 w 1005114"/>
              <a:gd name="connsiteY3" fmla="*/ 711782 h 711782"/>
              <a:gd name="connsiteX4" fmla="*/ 0 w 1005114"/>
              <a:gd name="connsiteY4" fmla="*/ 0 h 711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14" h="711782">
                <a:moveTo>
                  <a:pt x="0" y="0"/>
                </a:moveTo>
                <a:lnTo>
                  <a:pt x="1005114" y="0"/>
                </a:lnTo>
                <a:lnTo>
                  <a:pt x="1005114" y="711782"/>
                </a:lnTo>
                <a:lnTo>
                  <a:pt x="0" y="711782"/>
                </a:lnTo>
                <a:lnTo>
                  <a:pt x="0" y="0"/>
                </a:lnTo>
                <a:close/>
              </a:path>
            </a:pathLst>
          </a:custGeom>
          <a:solidFill>
            <a:srgbClr val="00488A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0" vert="horz" wrap="square" lIns="6350" tIns="72000" rIns="6350" bIns="76621" numCol="1" spcCol="1270" anchor="t" anchorCtr="0">
            <a:noAutofit/>
          </a:bodyPr>
          <a:lstStyle/>
          <a:p>
            <a:pPr marL="0" lvl="0" indent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Public Affairs </a:t>
            </a:r>
            <a:b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000" kern="1200" dirty="0">
                <a:latin typeface="Arial" panose="020B0604020202020204" pitchFamily="34" charset="0"/>
                <a:cs typeface="Arial" panose="020B0604020202020204" pitchFamily="34" charset="0"/>
              </a:rPr>
              <a:t>Intern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CEBE17-8CAB-88BC-EC76-DE25217D2154}"/>
              </a:ext>
            </a:extLst>
          </p:cNvPr>
          <p:cNvSpPr txBox="1"/>
          <p:nvPr/>
        </p:nvSpPr>
        <p:spPr>
          <a:xfrm>
            <a:off x="4740049" y="5536503"/>
            <a:ext cx="1137175" cy="25391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ctr"/>
            <a:r>
              <a:rPr lang="en-GB" sz="1050" dirty="0">
                <a:latin typeface="Arial" panose="020B0604020202020204" pitchFamily="34" charset="0"/>
                <a:cs typeface="Arial" panose="020B0604020202020204" pitchFamily="34" charset="0"/>
              </a:rPr>
              <a:t>Cara Giacalone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4619182-10F0-EAB8-643A-9C68C3898824}"/>
              </a:ext>
            </a:extLst>
          </p:cNvPr>
          <p:cNvCxnSpPr>
            <a:cxnSpLocks/>
          </p:cNvCxnSpPr>
          <p:nvPr/>
        </p:nvCxnSpPr>
        <p:spPr>
          <a:xfrm flipH="1">
            <a:off x="2590452" y="3728623"/>
            <a:ext cx="73233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7D70035-B542-30E2-51A7-30649635D70F}"/>
              </a:ext>
            </a:extLst>
          </p:cNvPr>
          <p:cNvCxnSpPr>
            <a:cxnSpLocks/>
          </p:cNvCxnSpPr>
          <p:nvPr/>
        </p:nvCxnSpPr>
        <p:spPr>
          <a:xfrm>
            <a:off x="6831755" y="3591595"/>
            <a:ext cx="0" cy="2908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72DDAB3-5182-687B-DDEE-1DF6977BF9B2}"/>
              </a:ext>
            </a:extLst>
          </p:cNvPr>
          <p:cNvCxnSpPr/>
          <p:nvPr/>
        </p:nvCxnSpPr>
        <p:spPr>
          <a:xfrm flipV="1">
            <a:off x="2590452" y="3728623"/>
            <a:ext cx="0" cy="141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4F4CC43C-42D4-12F9-E9B2-A011F857EEA5}"/>
              </a:ext>
            </a:extLst>
          </p:cNvPr>
          <p:cNvCxnSpPr/>
          <p:nvPr/>
        </p:nvCxnSpPr>
        <p:spPr>
          <a:xfrm flipV="1">
            <a:off x="8361571" y="3728623"/>
            <a:ext cx="0" cy="153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5096A744-91A6-406A-3805-4CEF02F13E9B}"/>
              </a:ext>
            </a:extLst>
          </p:cNvPr>
          <p:cNvCxnSpPr/>
          <p:nvPr/>
        </p:nvCxnSpPr>
        <p:spPr>
          <a:xfrm flipV="1">
            <a:off x="9913769" y="3728623"/>
            <a:ext cx="0" cy="1410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CD3D4D03-F7A4-3709-25F3-67516F15FB30}"/>
              </a:ext>
            </a:extLst>
          </p:cNvPr>
          <p:cNvCxnSpPr/>
          <p:nvPr/>
        </p:nvCxnSpPr>
        <p:spPr>
          <a:xfrm flipH="1">
            <a:off x="9868049" y="3728623"/>
            <a:ext cx="1325845" cy="0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59916D7-F227-6F15-9652-75804D0C4F41}"/>
              </a:ext>
            </a:extLst>
          </p:cNvPr>
          <p:cNvCxnSpPr/>
          <p:nvPr/>
        </p:nvCxnSpPr>
        <p:spPr>
          <a:xfrm>
            <a:off x="11193894" y="3728623"/>
            <a:ext cx="0" cy="132212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198C559E-C75C-CC47-6CCF-3AC089B7D2C6}"/>
              </a:ext>
            </a:extLst>
          </p:cNvPr>
          <p:cNvCxnSpPr/>
          <p:nvPr/>
        </p:nvCxnSpPr>
        <p:spPr>
          <a:xfrm>
            <a:off x="4003419" y="4962617"/>
            <a:ext cx="13070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35FE82BB-33F9-7361-E3F6-2D7053A7AA87}"/>
              </a:ext>
            </a:extLst>
          </p:cNvPr>
          <p:cNvCxnSpPr/>
          <p:nvPr/>
        </p:nvCxnSpPr>
        <p:spPr>
          <a:xfrm flipV="1">
            <a:off x="5310431" y="4971495"/>
            <a:ext cx="0" cy="155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8491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919cd9a-cc65-4b52-9616-28f44979312a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7647601EC807E45BE54B93ABF855C18" ma:contentTypeVersion="9" ma:contentTypeDescription="Create a new document." ma:contentTypeScope="" ma:versionID="cd555fb5c9bdb22c662c8f83b39db6a9">
  <xsd:schema xmlns:xsd="http://www.w3.org/2001/XMLSchema" xmlns:xs="http://www.w3.org/2001/XMLSchema" xmlns:p="http://schemas.microsoft.com/office/2006/metadata/properties" xmlns:ns2="e919cd9a-cc65-4b52-9616-28f44979312a" xmlns:ns3="83b8ef59-3d23-4951-951c-b49ed46866d5" targetNamespace="http://schemas.microsoft.com/office/2006/metadata/properties" ma:root="true" ma:fieldsID="04a10cda7f34b08e64262bc46de945c3" ns2:_="" ns3:_="">
    <xsd:import namespace="e919cd9a-cc65-4b52-9616-28f44979312a"/>
    <xsd:import namespace="83b8ef59-3d23-4951-951c-b49ed46866d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19cd9a-cc65-4b52-9616-28f4497931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1c259f0-e0f1-4e58-8971-2c2ba0bd13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8ef59-3d23-4951-951c-b49ed46866d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A86C09-4AF4-4A72-B61B-98791F2E7D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878D49-8E8B-441A-AA5A-D451A33A5465}">
  <ds:schemaRefs>
    <ds:schemaRef ds:uri="e919cd9a-cc65-4b52-9616-28f44979312a"/>
    <ds:schemaRef ds:uri="http://purl.org/dc/dcmitype/"/>
    <ds:schemaRef ds:uri="http://www.w3.org/XML/1998/namespace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83b8ef59-3d23-4951-951c-b49ed46866d5"/>
  </ds:schemaRefs>
</ds:datastoreItem>
</file>

<file path=customXml/itemProps3.xml><?xml version="1.0" encoding="utf-8"?>
<ds:datastoreItem xmlns:ds="http://schemas.openxmlformats.org/officeDocument/2006/customXml" ds:itemID="{AD7328A7-5896-4903-9B5A-0456FBCA41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19cd9a-cc65-4b52-9616-28f44979312a"/>
    <ds:schemaRef ds:uri="83b8ef59-3d23-4951-951c-b49ed46866d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386</Words>
  <Application>Microsoft Office PowerPoint</Application>
  <PresentationFormat>Widescreen</PresentationFormat>
  <Paragraphs>55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Reed, Polly 6874</dc:creator>
  <cp:lastModifiedBy>Tipton, Neil 5366</cp:lastModifiedBy>
  <cp:revision>10</cp:revision>
  <dcterms:created xsi:type="dcterms:W3CDTF">2022-06-10T10:27:28Z</dcterms:created>
  <dcterms:modified xsi:type="dcterms:W3CDTF">2023-11-14T11:15:30Z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cd794e8-17f1-434b-bc0a-f91e9067e502_Enabled">
    <vt:lpwstr>true</vt:lpwstr>
  </property>
  <property fmtid="{D5CDD505-2E9C-101B-9397-08002B2CF9AE}" pid="3" name="MSIP_Label_4cd794e8-17f1-434b-bc0a-f91e9067e502_SetDate">
    <vt:lpwstr>2022-06-10T10:27:28Z</vt:lpwstr>
  </property>
  <property fmtid="{D5CDD505-2E9C-101B-9397-08002B2CF9AE}" pid="4" name="MSIP_Label_4cd794e8-17f1-434b-bc0a-f91e9067e502_Method">
    <vt:lpwstr>Standard</vt:lpwstr>
  </property>
  <property fmtid="{D5CDD505-2E9C-101B-9397-08002B2CF9AE}" pid="5" name="MSIP_Label_4cd794e8-17f1-434b-bc0a-f91e9067e502_Name">
    <vt:lpwstr>OFFICIAL</vt:lpwstr>
  </property>
  <property fmtid="{D5CDD505-2E9C-101B-9397-08002B2CF9AE}" pid="6" name="MSIP_Label_4cd794e8-17f1-434b-bc0a-f91e9067e502_SiteId">
    <vt:lpwstr>a324afb6-0aef-47f7-a287-982ba7311d8a</vt:lpwstr>
  </property>
  <property fmtid="{D5CDD505-2E9C-101B-9397-08002B2CF9AE}" pid="7" name="MSIP_Label_4cd794e8-17f1-434b-bc0a-f91e9067e502_ActionId">
    <vt:lpwstr>420e0a68-a09f-4e57-b8cc-37edbd07dcba</vt:lpwstr>
  </property>
  <property fmtid="{D5CDD505-2E9C-101B-9397-08002B2CF9AE}" pid="8" name="MSIP_Label_4cd794e8-17f1-434b-bc0a-f91e9067e502_ContentBits">
    <vt:lpwstr>0</vt:lpwstr>
  </property>
  <property fmtid="{D5CDD505-2E9C-101B-9397-08002B2CF9AE}" pid="9" name="ContentTypeId">
    <vt:lpwstr>0x01010067647601EC807E45BE54B93ABF855C18</vt:lpwstr>
  </property>
  <property fmtid="{D5CDD505-2E9C-101B-9397-08002B2CF9AE}" pid="10" name="MediaServiceImageTags">
    <vt:lpwstr/>
  </property>
</Properties>
</file>